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9" r:id="rId1"/>
    <p:sldMasterId id="2147483879" r:id="rId2"/>
    <p:sldMasterId id="2147483903" r:id="rId3"/>
    <p:sldMasterId id="2147483951" r:id="rId4"/>
  </p:sldMasterIdLst>
  <p:notesMasterIdLst>
    <p:notesMasterId r:id="rId36"/>
  </p:notesMasterIdLst>
  <p:handoutMasterIdLst>
    <p:handoutMasterId r:id="rId37"/>
  </p:handoutMasterIdLst>
  <p:sldIdLst>
    <p:sldId id="256" r:id="rId5"/>
    <p:sldId id="355" r:id="rId6"/>
    <p:sldId id="451" r:id="rId7"/>
    <p:sldId id="332" r:id="rId8"/>
    <p:sldId id="345" r:id="rId9"/>
    <p:sldId id="347" r:id="rId10"/>
    <p:sldId id="338" r:id="rId11"/>
    <p:sldId id="344" r:id="rId12"/>
    <p:sldId id="348" r:id="rId13"/>
    <p:sldId id="346" r:id="rId14"/>
    <p:sldId id="269" r:id="rId15"/>
    <p:sldId id="343" r:id="rId16"/>
    <p:sldId id="462" r:id="rId17"/>
    <p:sldId id="465" r:id="rId18"/>
    <p:sldId id="342" r:id="rId19"/>
    <p:sldId id="257" r:id="rId20"/>
    <p:sldId id="258" r:id="rId21"/>
    <p:sldId id="453" r:id="rId22"/>
    <p:sldId id="448" r:id="rId23"/>
    <p:sldId id="455" r:id="rId24"/>
    <p:sldId id="454" r:id="rId25"/>
    <p:sldId id="449" r:id="rId26"/>
    <p:sldId id="352" r:id="rId27"/>
    <p:sldId id="463" r:id="rId28"/>
    <p:sldId id="358" r:id="rId29"/>
    <p:sldId id="460" r:id="rId30"/>
    <p:sldId id="461" r:id="rId31"/>
    <p:sldId id="464" r:id="rId32"/>
    <p:sldId id="289" r:id="rId33"/>
    <p:sldId id="329" r:id="rId34"/>
    <p:sldId id="266" r:id="rId35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A9124C-3B1F-4B7F-98A8-7A7DC2D2F6A0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CF51D4-3710-4040-8903-62DFC31F72BF}">
      <dgm:prSet/>
      <dgm:spPr/>
      <dgm:t>
        <a:bodyPr/>
        <a:lstStyle/>
        <a:p>
          <a:pPr rtl="0"/>
          <a:r>
            <a:rPr lang="en-US" b="1" i="0"/>
            <a:t>Dep't of Labor &amp; Indus. v. Heltzel, (Pa.)</a:t>
          </a:r>
          <a:endParaRPr lang="en-US"/>
        </a:p>
      </dgm:t>
    </dgm:pt>
    <dgm:pt modelId="{5D58688B-F0B6-4361-B715-F2D1A3CE11C6}" type="parTrans" cxnId="{E664184B-CDB0-4E3B-B9E9-949E79DAB0DE}">
      <dgm:prSet/>
      <dgm:spPr/>
      <dgm:t>
        <a:bodyPr/>
        <a:lstStyle/>
        <a:p>
          <a:endParaRPr lang="en-US"/>
        </a:p>
      </dgm:t>
    </dgm:pt>
    <dgm:pt modelId="{6865C6A3-9DB1-45EF-8EEE-F277DF05C42A}" type="sibTrans" cxnId="{E664184B-CDB0-4E3B-B9E9-949E79DAB0DE}">
      <dgm:prSet/>
      <dgm:spPr/>
      <dgm:t>
        <a:bodyPr/>
        <a:lstStyle/>
        <a:p>
          <a:endParaRPr lang="en-US"/>
        </a:p>
      </dgm:t>
    </dgm:pt>
    <dgm:pt modelId="{0B1EBFBB-EC97-44FF-B895-A35997A4B0E9}">
      <dgm:prSet custT="1"/>
      <dgm:spPr/>
      <dgm:t>
        <a:bodyPr/>
        <a:lstStyle/>
        <a:p>
          <a:pPr rtl="0"/>
          <a:r>
            <a:rPr lang="en-US" sz="2200" b="0" i="0" dirty="0"/>
            <a:t>EPCRA “preempts” state open records rules</a:t>
          </a:r>
          <a:endParaRPr lang="en-US" sz="2200" dirty="0"/>
        </a:p>
      </dgm:t>
    </dgm:pt>
    <dgm:pt modelId="{236EAF14-FFB2-436A-8DEB-3784DDF786BD}" type="parTrans" cxnId="{40990B66-C18D-42B2-9575-CC212F3B40C7}">
      <dgm:prSet/>
      <dgm:spPr/>
      <dgm:t>
        <a:bodyPr/>
        <a:lstStyle/>
        <a:p>
          <a:endParaRPr lang="en-US"/>
        </a:p>
      </dgm:t>
    </dgm:pt>
    <dgm:pt modelId="{95A0EDE6-D69F-4302-A1BE-CB865120A5EA}" type="sibTrans" cxnId="{40990B66-C18D-42B2-9575-CC212F3B40C7}">
      <dgm:prSet/>
      <dgm:spPr/>
      <dgm:t>
        <a:bodyPr/>
        <a:lstStyle/>
        <a:p>
          <a:endParaRPr lang="en-US"/>
        </a:p>
      </dgm:t>
    </dgm:pt>
    <dgm:pt modelId="{A8E949A3-4DF5-4647-9E47-F5606566A96B}">
      <dgm:prSet/>
      <dgm:spPr/>
      <dgm:t>
        <a:bodyPr/>
        <a:lstStyle/>
        <a:p>
          <a:pPr rtl="0"/>
          <a:r>
            <a:rPr lang="en-US" b="1" i="0"/>
            <a:t>PublicSource v. Pa. Dep't of Labor &amp; Indus., (W.D. Pa.)</a:t>
          </a:r>
          <a:endParaRPr lang="en-US"/>
        </a:p>
      </dgm:t>
    </dgm:pt>
    <dgm:pt modelId="{B4C0ECA9-894C-448D-9246-CCF354F10E85}" type="parTrans" cxnId="{2C1BF788-52B6-40C5-B64E-D5AA1CBCEDDA}">
      <dgm:prSet/>
      <dgm:spPr/>
      <dgm:t>
        <a:bodyPr/>
        <a:lstStyle/>
        <a:p>
          <a:endParaRPr lang="en-US"/>
        </a:p>
      </dgm:t>
    </dgm:pt>
    <dgm:pt modelId="{A1C233B2-145E-4AD0-B038-7301AB1C5C06}" type="sibTrans" cxnId="{2C1BF788-52B6-40C5-B64E-D5AA1CBCEDDA}">
      <dgm:prSet/>
      <dgm:spPr/>
      <dgm:t>
        <a:bodyPr/>
        <a:lstStyle/>
        <a:p>
          <a:endParaRPr lang="en-US"/>
        </a:p>
      </dgm:t>
    </dgm:pt>
    <dgm:pt modelId="{EC364B1E-F8EB-481B-A2AC-C14191EB6725}">
      <dgm:prSet custT="1"/>
      <dgm:spPr/>
      <dgm:t>
        <a:bodyPr/>
        <a:lstStyle/>
        <a:p>
          <a:pPr rtl="0"/>
          <a:r>
            <a:rPr lang="en-US" sz="2200" b="0" i="0" dirty="0"/>
            <a:t>EPCRA requires Tier II information request to specify the facility</a:t>
          </a:r>
          <a:endParaRPr lang="en-US" sz="2200" dirty="0"/>
        </a:p>
      </dgm:t>
    </dgm:pt>
    <dgm:pt modelId="{07FFF8AC-AB06-4255-9644-C2F0BF7C40B9}" type="parTrans" cxnId="{41B7B832-ED01-4983-9CBE-FF9F13A9350D}">
      <dgm:prSet/>
      <dgm:spPr/>
      <dgm:t>
        <a:bodyPr/>
        <a:lstStyle/>
        <a:p>
          <a:endParaRPr lang="en-US"/>
        </a:p>
      </dgm:t>
    </dgm:pt>
    <dgm:pt modelId="{5E14315A-B683-4849-AC5D-A1D289EDE2F7}" type="sibTrans" cxnId="{41B7B832-ED01-4983-9CBE-FF9F13A9350D}">
      <dgm:prSet/>
      <dgm:spPr/>
      <dgm:t>
        <a:bodyPr/>
        <a:lstStyle/>
        <a:p>
          <a:endParaRPr lang="en-US"/>
        </a:p>
      </dgm:t>
    </dgm:pt>
    <dgm:pt modelId="{97BA70B1-5C80-4BB4-8C16-B4ECDB1059B8}">
      <dgm:prSet/>
      <dgm:spPr/>
      <dgm:t>
        <a:bodyPr/>
        <a:lstStyle/>
        <a:p>
          <a:pPr rtl="0"/>
          <a:r>
            <a:rPr lang="en-US" b="1" i="0"/>
            <a:t>Californians for Renewable Energy et al. v. U.S. EPA et al., 4:15-cv-03292, ND CA</a:t>
          </a:r>
          <a:endParaRPr lang="en-US"/>
        </a:p>
      </dgm:t>
    </dgm:pt>
    <dgm:pt modelId="{505863E7-7BA0-4321-9D85-BC01A60AA84D}" type="parTrans" cxnId="{42D846B6-51AB-4E0D-B2D1-5E50FCD3966C}">
      <dgm:prSet/>
      <dgm:spPr/>
      <dgm:t>
        <a:bodyPr/>
        <a:lstStyle/>
        <a:p>
          <a:endParaRPr lang="en-US"/>
        </a:p>
      </dgm:t>
    </dgm:pt>
    <dgm:pt modelId="{90F1AFE3-6E09-45DA-93BE-AD9C862CB16A}" type="sibTrans" cxnId="{42D846B6-51AB-4E0D-B2D1-5E50FCD3966C}">
      <dgm:prSet/>
      <dgm:spPr/>
      <dgm:t>
        <a:bodyPr/>
        <a:lstStyle/>
        <a:p>
          <a:endParaRPr lang="en-US"/>
        </a:p>
      </dgm:t>
    </dgm:pt>
    <dgm:pt modelId="{E803E841-B957-43F5-BA69-C9196C3A3217}">
      <dgm:prSet custT="1"/>
      <dgm:spPr/>
      <dgm:t>
        <a:bodyPr/>
        <a:lstStyle/>
        <a:p>
          <a:pPr rtl="0"/>
          <a:r>
            <a:rPr lang="en-US" sz="2400" b="0" i="0" dirty="0"/>
            <a:t>Environmental justice issues include the potential for accidental releases </a:t>
          </a:r>
          <a:endParaRPr lang="en-US" sz="2400" dirty="0"/>
        </a:p>
      </dgm:t>
    </dgm:pt>
    <dgm:pt modelId="{B7F9A7F0-8241-446E-A756-55E4B10051D8}" type="parTrans" cxnId="{C85FE850-50A2-47BD-B93A-086F0D5E0F65}">
      <dgm:prSet/>
      <dgm:spPr/>
      <dgm:t>
        <a:bodyPr/>
        <a:lstStyle/>
        <a:p>
          <a:endParaRPr lang="en-US"/>
        </a:p>
      </dgm:t>
    </dgm:pt>
    <dgm:pt modelId="{3E3FC0BA-D808-4FEB-9651-85666ABD37AB}" type="sibTrans" cxnId="{C85FE850-50A2-47BD-B93A-086F0D5E0F65}">
      <dgm:prSet/>
      <dgm:spPr/>
      <dgm:t>
        <a:bodyPr/>
        <a:lstStyle/>
        <a:p>
          <a:endParaRPr lang="en-US"/>
        </a:p>
      </dgm:t>
    </dgm:pt>
    <dgm:pt modelId="{5D1E0EF2-238E-4822-A687-281E219E480D}" type="pres">
      <dgm:prSet presAssocID="{1FA9124C-3B1F-4B7F-98A8-7A7DC2D2F6A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ABC11DA-D4DE-455E-92D2-90FA7F2B7A11}" type="pres">
      <dgm:prSet presAssocID="{72CF51D4-3710-4040-8903-62DFC31F72BF}" presName="root" presStyleCnt="0"/>
      <dgm:spPr/>
    </dgm:pt>
    <dgm:pt modelId="{B1C903E1-46E6-423B-AD32-A9B65ADE07BC}" type="pres">
      <dgm:prSet presAssocID="{72CF51D4-3710-4040-8903-62DFC31F72BF}" presName="rootComposite" presStyleCnt="0"/>
      <dgm:spPr/>
    </dgm:pt>
    <dgm:pt modelId="{6DC10BEB-BEE7-4089-998E-D3F4B52F8147}" type="pres">
      <dgm:prSet presAssocID="{72CF51D4-3710-4040-8903-62DFC31F72BF}" presName="rootText" presStyleLbl="node1" presStyleIdx="0" presStyleCnt="3"/>
      <dgm:spPr/>
      <dgm:t>
        <a:bodyPr/>
        <a:lstStyle/>
        <a:p>
          <a:endParaRPr lang="en-US"/>
        </a:p>
      </dgm:t>
    </dgm:pt>
    <dgm:pt modelId="{3556DF41-CCFE-400F-9173-1EBA681E4503}" type="pres">
      <dgm:prSet presAssocID="{72CF51D4-3710-4040-8903-62DFC31F72BF}" presName="rootConnector" presStyleLbl="node1" presStyleIdx="0" presStyleCnt="3"/>
      <dgm:spPr/>
      <dgm:t>
        <a:bodyPr/>
        <a:lstStyle/>
        <a:p>
          <a:endParaRPr lang="en-US"/>
        </a:p>
      </dgm:t>
    </dgm:pt>
    <dgm:pt modelId="{ECF86EC8-D516-48D7-9C0E-86F979A44FE7}" type="pres">
      <dgm:prSet presAssocID="{72CF51D4-3710-4040-8903-62DFC31F72BF}" presName="childShape" presStyleCnt="0"/>
      <dgm:spPr/>
    </dgm:pt>
    <dgm:pt modelId="{B8063E6A-0594-4CAE-A6D6-04E3BCF17566}" type="pres">
      <dgm:prSet presAssocID="{236EAF14-FFB2-436A-8DEB-3784DDF786BD}" presName="Name13" presStyleLbl="parChTrans1D2" presStyleIdx="0" presStyleCnt="3"/>
      <dgm:spPr/>
      <dgm:t>
        <a:bodyPr/>
        <a:lstStyle/>
        <a:p>
          <a:endParaRPr lang="en-US"/>
        </a:p>
      </dgm:t>
    </dgm:pt>
    <dgm:pt modelId="{9F741C4D-915E-4F7E-98D7-2041B1C16AB6}" type="pres">
      <dgm:prSet presAssocID="{0B1EBFBB-EC97-44FF-B895-A35997A4B0E9}" presName="childText" presStyleLbl="bgAcc1" presStyleIdx="0" presStyleCnt="3" custScaleX="123930" custScaleY="1523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FFD2DB-72F9-4968-9F6C-681FCBDF1C6F}" type="pres">
      <dgm:prSet presAssocID="{A8E949A3-4DF5-4647-9E47-F5606566A96B}" presName="root" presStyleCnt="0"/>
      <dgm:spPr/>
    </dgm:pt>
    <dgm:pt modelId="{3B3E8669-7800-426B-9928-10620C20CCCB}" type="pres">
      <dgm:prSet presAssocID="{A8E949A3-4DF5-4647-9E47-F5606566A96B}" presName="rootComposite" presStyleCnt="0"/>
      <dgm:spPr/>
    </dgm:pt>
    <dgm:pt modelId="{7B1DBFA0-5A66-4466-9CB8-E241BC6661BE}" type="pres">
      <dgm:prSet presAssocID="{A8E949A3-4DF5-4647-9E47-F5606566A96B}" presName="rootText" presStyleLbl="node1" presStyleIdx="1" presStyleCnt="3"/>
      <dgm:spPr/>
      <dgm:t>
        <a:bodyPr/>
        <a:lstStyle/>
        <a:p>
          <a:endParaRPr lang="en-US"/>
        </a:p>
      </dgm:t>
    </dgm:pt>
    <dgm:pt modelId="{9F864077-709A-4BDC-892D-B9EA3269BC3C}" type="pres">
      <dgm:prSet presAssocID="{A8E949A3-4DF5-4647-9E47-F5606566A96B}" presName="rootConnector" presStyleLbl="node1" presStyleIdx="1" presStyleCnt="3"/>
      <dgm:spPr/>
      <dgm:t>
        <a:bodyPr/>
        <a:lstStyle/>
        <a:p>
          <a:endParaRPr lang="en-US"/>
        </a:p>
      </dgm:t>
    </dgm:pt>
    <dgm:pt modelId="{1F4C5D48-DFD4-4883-9227-0AB269B0BFD6}" type="pres">
      <dgm:prSet presAssocID="{A8E949A3-4DF5-4647-9E47-F5606566A96B}" presName="childShape" presStyleCnt="0"/>
      <dgm:spPr/>
    </dgm:pt>
    <dgm:pt modelId="{4C7D0465-2FC3-4CFB-8037-AD441423C9D2}" type="pres">
      <dgm:prSet presAssocID="{07FFF8AC-AB06-4255-9644-C2F0BF7C40B9}" presName="Name13" presStyleLbl="parChTrans1D2" presStyleIdx="1" presStyleCnt="3"/>
      <dgm:spPr/>
      <dgm:t>
        <a:bodyPr/>
        <a:lstStyle/>
        <a:p>
          <a:endParaRPr lang="en-US"/>
        </a:p>
      </dgm:t>
    </dgm:pt>
    <dgm:pt modelId="{874A484F-ED45-4006-8838-446B2E263584}" type="pres">
      <dgm:prSet presAssocID="{EC364B1E-F8EB-481B-A2AC-C14191EB6725}" presName="childText" presStyleLbl="bgAcc1" presStyleIdx="1" presStyleCnt="3" custScaleX="117711" custScaleY="1696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5DF586-413D-414F-85A4-E5FE54648A00}" type="pres">
      <dgm:prSet presAssocID="{97BA70B1-5C80-4BB4-8C16-B4ECDB1059B8}" presName="root" presStyleCnt="0"/>
      <dgm:spPr/>
    </dgm:pt>
    <dgm:pt modelId="{F3029FEA-57C3-42A9-AED3-C5CC805D055F}" type="pres">
      <dgm:prSet presAssocID="{97BA70B1-5C80-4BB4-8C16-B4ECDB1059B8}" presName="rootComposite" presStyleCnt="0"/>
      <dgm:spPr/>
    </dgm:pt>
    <dgm:pt modelId="{925DBC6F-0B9A-4CE3-9AE0-76DA95509F24}" type="pres">
      <dgm:prSet presAssocID="{97BA70B1-5C80-4BB4-8C16-B4ECDB1059B8}" presName="rootText" presStyleLbl="node1" presStyleIdx="2" presStyleCnt="3"/>
      <dgm:spPr/>
      <dgm:t>
        <a:bodyPr/>
        <a:lstStyle/>
        <a:p>
          <a:endParaRPr lang="en-US"/>
        </a:p>
      </dgm:t>
    </dgm:pt>
    <dgm:pt modelId="{28A05A3E-709C-4025-89D9-3D6CAAE94D5A}" type="pres">
      <dgm:prSet presAssocID="{97BA70B1-5C80-4BB4-8C16-B4ECDB1059B8}" presName="rootConnector" presStyleLbl="node1" presStyleIdx="2" presStyleCnt="3"/>
      <dgm:spPr/>
      <dgm:t>
        <a:bodyPr/>
        <a:lstStyle/>
        <a:p>
          <a:endParaRPr lang="en-US"/>
        </a:p>
      </dgm:t>
    </dgm:pt>
    <dgm:pt modelId="{6F12E8E8-985D-4A2D-BC57-3C5DFADCD29D}" type="pres">
      <dgm:prSet presAssocID="{97BA70B1-5C80-4BB4-8C16-B4ECDB1059B8}" presName="childShape" presStyleCnt="0"/>
      <dgm:spPr/>
    </dgm:pt>
    <dgm:pt modelId="{2DAD5D09-E449-49FD-8EA1-65BD78517F01}" type="pres">
      <dgm:prSet presAssocID="{B7F9A7F0-8241-446E-A756-55E4B10051D8}" presName="Name13" presStyleLbl="parChTrans1D2" presStyleIdx="2" presStyleCnt="3"/>
      <dgm:spPr/>
      <dgm:t>
        <a:bodyPr/>
        <a:lstStyle/>
        <a:p>
          <a:endParaRPr lang="en-US"/>
        </a:p>
      </dgm:t>
    </dgm:pt>
    <dgm:pt modelId="{6D79262D-3A90-434E-A381-CDCEB3DCFC69}" type="pres">
      <dgm:prSet presAssocID="{E803E841-B957-43F5-BA69-C9196C3A3217}" presName="childText" presStyleLbl="bgAcc1" presStyleIdx="2" presStyleCnt="3" custScaleX="139228" custScaleY="1695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1BF788-52B6-40C5-B64E-D5AA1CBCEDDA}" srcId="{1FA9124C-3B1F-4B7F-98A8-7A7DC2D2F6A0}" destId="{A8E949A3-4DF5-4647-9E47-F5606566A96B}" srcOrd="1" destOrd="0" parTransId="{B4C0ECA9-894C-448D-9246-CCF354F10E85}" sibTransId="{A1C233B2-145E-4AD0-B038-7301AB1C5C06}"/>
    <dgm:cxn modelId="{23DBE1C6-54BD-4F4D-B5FE-25C419CDE47F}" type="presOf" srcId="{72CF51D4-3710-4040-8903-62DFC31F72BF}" destId="{6DC10BEB-BEE7-4089-998E-D3F4B52F8147}" srcOrd="0" destOrd="0" presId="urn:microsoft.com/office/officeart/2005/8/layout/hierarchy3"/>
    <dgm:cxn modelId="{D1618DEC-A0F6-45E0-B4B4-3D83941DFBCE}" type="presOf" srcId="{97BA70B1-5C80-4BB4-8C16-B4ECDB1059B8}" destId="{925DBC6F-0B9A-4CE3-9AE0-76DA95509F24}" srcOrd="0" destOrd="0" presId="urn:microsoft.com/office/officeart/2005/8/layout/hierarchy3"/>
    <dgm:cxn modelId="{F748A62F-B29D-496A-9872-64E7B824CC8D}" type="presOf" srcId="{E803E841-B957-43F5-BA69-C9196C3A3217}" destId="{6D79262D-3A90-434E-A381-CDCEB3DCFC69}" srcOrd="0" destOrd="0" presId="urn:microsoft.com/office/officeart/2005/8/layout/hierarchy3"/>
    <dgm:cxn modelId="{E664184B-CDB0-4E3B-B9E9-949E79DAB0DE}" srcId="{1FA9124C-3B1F-4B7F-98A8-7A7DC2D2F6A0}" destId="{72CF51D4-3710-4040-8903-62DFC31F72BF}" srcOrd="0" destOrd="0" parTransId="{5D58688B-F0B6-4361-B715-F2D1A3CE11C6}" sibTransId="{6865C6A3-9DB1-45EF-8EEE-F277DF05C42A}"/>
    <dgm:cxn modelId="{40990B66-C18D-42B2-9575-CC212F3B40C7}" srcId="{72CF51D4-3710-4040-8903-62DFC31F72BF}" destId="{0B1EBFBB-EC97-44FF-B895-A35997A4B0E9}" srcOrd="0" destOrd="0" parTransId="{236EAF14-FFB2-436A-8DEB-3784DDF786BD}" sibTransId="{95A0EDE6-D69F-4302-A1BE-CB865120A5EA}"/>
    <dgm:cxn modelId="{F087199A-AE83-4035-B6D0-AEABBF5D2E68}" type="presOf" srcId="{EC364B1E-F8EB-481B-A2AC-C14191EB6725}" destId="{874A484F-ED45-4006-8838-446B2E263584}" srcOrd="0" destOrd="0" presId="urn:microsoft.com/office/officeart/2005/8/layout/hierarchy3"/>
    <dgm:cxn modelId="{2F2AD1D3-6F7A-4713-A7A1-B3A2449230A8}" type="presOf" srcId="{236EAF14-FFB2-436A-8DEB-3784DDF786BD}" destId="{B8063E6A-0594-4CAE-A6D6-04E3BCF17566}" srcOrd="0" destOrd="0" presId="urn:microsoft.com/office/officeart/2005/8/layout/hierarchy3"/>
    <dgm:cxn modelId="{2485370B-F19A-4996-8964-EBA9F015DFA0}" type="presOf" srcId="{A8E949A3-4DF5-4647-9E47-F5606566A96B}" destId="{9F864077-709A-4BDC-892D-B9EA3269BC3C}" srcOrd="1" destOrd="0" presId="urn:microsoft.com/office/officeart/2005/8/layout/hierarchy3"/>
    <dgm:cxn modelId="{0B40CD58-EEC6-42D0-8101-B6F4EC9D09D8}" type="presOf" srcId="{1FA9124C-3B1F-4B7F-98A8-7A7DC2D2F6A0}" destId="{5D1E0EF2-238E-4822-A687-281E219E480D}" srcOrd="0" destOrd="0" presId="urn:microsoft.com/office/officeart/2005/8/layout/hierarchy3"/>
    <dgm:cxn modelId="{63564B10-9D9F-437A-BAF5-CB38DCF68DD4}" type="presOf" srcId="{97BA70B1-5C80-4BB4-8C16-B4ECDB1059B8}" destId="{28A05A3E-709C-4025-89D9-3D6CAAE94D5A}" srcOrd="1" destOrd="0" presId="urn:microsoft.com/office/officeart/2005/8/layout/hierarchy3"/>
    <dgm:cxn modelId="{41B7B832-ED01-4983-9CBE-FF9F13A9350D}" srcId="{A8E949A3-4DF5-4647-9E47-F5606566A96B}" destId="{EC364B1E-F8EB-481B-A2AC-C14191EB6725}" srcOrd="0" destOrd="0" parTransId="{07FFF8AC-AB06-4255-9644-C2F0BF7C40B9}" sibTransId="{5E14315A-B683-4849-AC5D-A1D289EDE2F7}"/>
    <dgm:cxn modelId="{6F4ADF1E-4E83-49E0-8F75-98C5C378A0ED}" type="presOf" srcId="{72CF51D4-3710-4040-8903-62DFC31F72BF}" destId="{3556DF41-CCFE-400F-9173-1EBA681E4503}" srcOrd="1" destOrd="0" presId="urn:microsoft.com/office/officeart/2005/8/layout/hierarchy3"/>
    <dgm:cxn modelId="{4A2ACD02-B133-42DE-A71E-433903490211}" type="presOf" srcId="{A8E949A3-4DF5-4647-9E47-F5606566A96B}" destId="{7B1DBFA0-5A66-4466-9CB8-E241BC6661BE}" srcOrd="0" destOrd="0" presId="urn:microsoft.com/office/officeart/2005/8/layout/hierarchy3"/>
    <dgm:cxn modelId="{C85FE850-50A2-47BD-B93A-086F0D5E0F65}" srcId="{97BA70B1-5C80-4BB4-8C16-B4ECDB1059B8}" destId="{E803E841-B957-43F5-BA69-C9196C3A3217}" srcOrd="0" destOrd="0" parTransId="{B7F9A7F0-8241-446E-A756-55E4B10051D8}" sibTransId="{3E3FC0BA-D808-4FEB-9651-85666ABD37AB}"/>
    <dgm:cxn modelId="{4B71A92D-7CAE-4C15-BFFC-985D0EF2EEEB}" type="presOf" srcId="{0B1EBFBB-EC97-44FF-B895-A35997A4B0E9}" destId="{9F741C4D-915E-4F7E-98D7-2041B1C16AB6}" srcOrd="0" destOrd="0" presId="urn:microsoft.com/office/officeart/2005/8/layout/hierarchy3"/>
    <dgm:cxn modelId="{42D846B6-51AB-4E0D-B2D1-5E50FCD3966C}" srcId="{1FA9124C-3B1F-4B7F-98A8-7A7DC2D2F6A0}" destId="{97BA70B1-5C80-4BB4-8C16-B4ECDB1059B8}" srcOrd="2" destOrd="0" parTransId="{505863E7-7BA0-4321-9D85-BC01A60AA84D}" sibTransId="{90F1AFE3-6E09-45DA-93BE-AD9C862CB16A}"/>
    <dgm:cxn modelId="{BECFA9D2-180F-4F76-B18E-125CE5ADACF9}" type="presOf" srcId="{07FFF8AC-AB06-4255-9644-C2F0BF7C40B9}" destId="{4C7D0465-2FC3-4CFB-8037-AD441423C9D2}" srcOrd="0" destOrd="0" presId="urn:microsoft.com/office/officeart/2005/8/layout/hierarchy3"/>
    <dgm:cxn modelId="{E0DF8630-47D0-46B1-AB0A-A3A97FAB3CA0}" type="presOf" srcId="{B7F9A7F0-8241-446E-A756-55E4B10051D8}" destId="{2DAD5D09-E449-49FD-8EA1-65BD78517F01}" srcOrd="0" destOrd="0" presId="urn:microsoft.com/office/officeart/2005/8/layout/hierarchy3"/>
    <dgm:cxn modelId="{E312B591-E300-457B-8C68-F6D133DC8DD7}" type="presParOf" srcId="{5D1E0EF2-238E-4822-A687-281E219E480D}" destId="{2ABC11DA-D4DE-455E-92D2-90FA7F2B7A11}" srcOrd="0" destOrd="0" presId="urn:microsoft.com/office/officeart/2005/8/layout/hierarchy3"/>
    <dgm:cxn modelId="{D42CE19A-9E57-41A9-9B3A-C229048DF56A}" type="presParOf" srcId="{2ABC11DA-D4DE-455E-92D2-90FA7F2B7A11}" destId="{B1C903E1-46E6-423B-AD32-A9B65ADE07BC}" srcOrd="0" destOrd="0" presId="urn:microsoft.com/office/officeart/2005/8/layout/hierarchy3"/>
    <dgm:cxn modelId="{92CBFA48-B79A-45DC-82E0-68DFF2DA4DD1}" type="presParOf" srcId="{B1C903E1-46E6-423B-AD32-A9B65ADE07BC}" destId="{6DC10BEB-BEE7-4089-998E-D3F4B52F8147}" srcOrd="0" destOrd="0" presId="urn:microsoft.com/office/officeart/2005/8/layout/hierarchy3"/>
    <dgm:cxn modelId="{5219324A-0631-4CEB-BA00-D4673753E6AC}" type="presParOf" srcId="{B1C903E1-46E6-423B-AD32-A9B65ADE07BC}" destId="{3556DF41-CCFE-400F-9173-1EBA681E4503}" srcOrd="1" destOrd="0" presId="urn:microsoft.com/office/officeart/2005/8/layout/hierarchy3"/>
    <dgm:cxn modelId="{C238B891-21E1-426D-BF3F-89B4BDFDFB83}" type="presParOf" srcId="{2ABC11DA-D4DE-455E-92D2-90FA7F2B7A11}" destId="{ECF86EC8-D516-48D7-9C0E-86F979A44FE7}" srcOrd="1" destOrd="0" presId="urn:microsoft.com/office/officeart/2005/8/layout/hierarchy3"/>
    <dgm:cxn modelId="{F15AADAE-B3C8-43E3-BD4C-BB6D3CEB8573}" type="presParOf" srcId="{ECF86EC8-D516-48D7-9C0E-86F979A44FE7}" destId="{B8063E6A-0594-4CAE-A6D6-04E3BCF17566}" srcOrd="0" destOrd="0" presId="urn:microsoft.com/office/officeart/2005/8/layout/hierarchy3"/>
    <dgm:cxn modelId="{774BA514-8B0E-49F5-A909-CBB1E7694C4A}" type="presParOf" srcId="{ECF86EC8-D516-48D7-9C0E-86F979A44FE7}" destId="{9F741C4D-915E-4F7E-98D7-2041B1C16AB6}" srcOrd="1" destOrd="0" presId="urn:microsoft.com/office/officeart/2005/8/layout/hierarchy3"/>
    <dgm:cxn modelId="{51470BB6-E8DD-4BBF-AD93-CBF50E928EA8}" type="presParOf" srcId="{5D1E0EF2-238E-4822-A687-281E219E480D}" destId="{DFFFD2DB-72F9-4968-9F6C-681FCBDF1C6F}" srcOrd="1" destOrd="0" presId="urn:microsoft.com/office/officeart/2005/8/layout/hierarchy3"/>
    <dgm:cxn modelId="{3716DBE6-3C9E-451C-9D4B-3BF6C4F6529D}" type="presParOf" srcId="{DFFFD2DB-72F9-4968-9F6C-681FCBDF1C6F}" destId="{3B3E8669-7800-426B-9928-10620C20CCCB}" srcOrd="0" destOrd="0" presId="urn:microsoft.com/office/officeart/2005/8/layout/hierarchy3"/>
    <dgm:cxn modelId="{29FAF161-1A57-4C3D-B0C9-5BEC91DB0B73}" type="presParOf" srcId="{3B3E8669-7800-426B-9928-10620C20CCCB}" destId="{7B1DBFA0-5A66-4466-9CB8-E241BC6661BE}" srcOrd="0" destOrd="0" presId="urn:microsoft.com/office/officeart/2005/8/layout/hierarchy3"/>
    <dgm:cxn modelId="{0624E99C-049E-4287-8CDF-EC6172CBDCED}" type="presParOf" srcId="{3B3E8669-7800-426B-9928-10620C20CCCB}" destId="{9F864077-709A-4BDC-892D-B9EA3269BC3C}" srcOrd="1" destOrd="0" presId="urn:microsoft.com/office/officeart/2005/8/layout/hierarchy3"/>
    <dgm:cxn modelId="{C9CEDB32-6FF5-41D6-9352-EB2CB75D13D1}" type="presParOf" srcId="{DFFFD2DB-72F9-4968-9F6C-681FCBDF1C6F}" destId="{1F4C5D48-DFD4-4883-9227-0AB269B0BFD6}" srcOrd="1" destOrd="0" presId="urn:microsoft.com/office/officeart/2005/8/layout/hierarchy3"/>
    <dgm:cxn modelId="{F9EB25B2-6398-4939-BE27-3A06AACD0F10}" type="presParOf" srcId="{1F4C5D48-DFD4-4883-9227-0AB269B0BFD6}" destId="{4C7D0465-2FC3-4CFB-8037-AD441423C9D2}" srcOrd="0" destOrd="0" presId="urn:microsoft.com/office/officeart/2005/8/layout/hierarchy3"/>
    <dgm:cxn modelId="{872A07DC-A650-4430-966F-8BF4D9505F34}" type="presParOf" srcId="{1F4C5D48-DFD4-4883-9227-0AB269B0BFD6}" destId="{874A484F-ED45-4006-8838-446B2E263584}" srcOrd="1" destOrd="0" presId="urn:microsoft.com/office/officeart/2005/8/layout/hierarchy3"/>
    <dgm:cxn modelId="{FAB406F6-A392-4A7D-9F27-E208D2716ECF}" type="presParOf" srcId="{5D1E0EF2-238E-4822-A687-281E219E480D}" destId="{D85DF586-413D-414F-85A4-E5FE54648A00}" srcOrd="2" destOrd="0" presId="urn:microsoft.com/office/officeart/2005/8/layout/hierarchy3"/>
    <dgm:cxn modelId="{56A78DE8-689A-427F-8F07-6BCA4495576F}" type="presParOf" srcId="{D85DF586-413D-414F-85A4-E5FE54648A00}" destId="{F3029FEA-57C3-42A9-AED3-C5CC805D055F}" srcOrd="0" destOrd="0" presId="urn:microsoft.com/office/officeart/2005/8/layout/hierarchy3"/>
    <dgm:cxn modelId="{CF172EA9-03DF-4CD8-8F46-9B0512542B1B}" type="presParOf" srcId="{F3029FEA-57C3-42A9-AED3-C5CC805D055F}" destId="{925DBC6F-0B9A-4CE3-9AE0-76DA95509F24}" srcOrd="0" destOrd="0" presId="urn:microsoft.com/office/officeart/2005/8/layout/hierarchy3"/>
    <dgm:cxn modelId="{1B91F124-8EFE-4B95-B305-C768CCD2CCB6}" type="presParOf" srcId="{F3029FEA-57C3-42A9-AED3-C5CC805D055F}" destId="{28A05A3E-709C-4025-89D9-3D6CAAE94D5A}" srcOrd="1" destOrd="0" presId="urn:microsoft.com/office/officeart/2005/8/layout/hierarchy3"/>
    <dgm:cxn modelId="{6F7B24D3-A049-4133-BAD4-5D6B0CDD18C5}" type="presParOf" srcId="{D85DF586-413D-414F-85A4-E5FE54648A00}" destId="{6F12E8E8-985D-4A2D-BC57-3C5DFADCD29D}" srcOrd="1" destOrd="0" presId="urn:microsoft.com/office/officeart/2005/8/layout/hierarchy3"/>
    <dgm:cxn modelId="{685DB0AA-2332-4C5C-9F46-5914EBCB9F42}" type="presParOf" srcId="{6F12E8E8-985D-4A2D-BC57-3C5DFADCD29D}" destId="{2DAD5D09-E449-49FD-8EA1-65BD78517F01}" srcOrd="0" destOrd="0" presId="urn:microsoft.com/office/officeart/2005/8/layout/hierarchy3"/>
    <dgm:cxn modelId="{F00731C2-DB4E-42D6-9721-45E1FAD84042}" type="presParOf" srcId="{6F12E8E8-985D-4A2D-BC57-3C5DFADCD29D}" destId="{6D79262D-3A90-434E-A381-CDCEB3DCFC6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C10BEB-BEE7-4089-998E-D3F4B52F8147}">
      <dsp:nvSpPr>
        <dsp:cNvPr id="0" name=""/>
        <dsp:cNvSpPr/>
      </dsp:nvSpPr>
      <dsp:spPr>
        <a:xfrm>
          <a:off x="240048" y="1159"/>
          <a:ext cx="2525681" cy="1262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i="0" kern="1200"/>
            <a:t>Dep't of Labor &amp; Indus. v. Heltzel, (Pa.)</a:t>
          </a:r>
          <a:endParaRPr lang="en-US" sz="1700" kern="1200"/>
        </a:p>
      </dsp:txBody>
      <dsp:txXfrm>
        <a:off x="277035" y="38146"/>
        <a:ext cx="2451707" cy="1188866"/>
      </dsp:txXfrm>
    </dsp:sp>
    <dsp:sp modelId="{B8063E6A-0594-4CAE-A6D6-04E3BCF17566}">
      <dsp:nvSpPr>
        <dsp:cNvPr id="0" name=""/>
        <dsp:cNvSpPr/>
      </dsp:nvSpPr>
      <dsp:spPr>
        <a:xfrm>
          <a:off x="492616" y="1264000"/>
          <a:ext cx="252568" cy="1277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7470"/>
              </a:lnTo>
              <a:lnTo>
                <a:pt x="252568" y="127747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741C4D-915E-4F7E-98D7-2041B1C16AB6}">
      <dsp:nvSpPr>
        <dsp:cNvPr id="0" name=""/>
        <dsp:cNvSpPr/>
      </dsp:nvSpPr>
      <dsp:spPr>
        <a:xfrm>
          <a:off x="745184" y="1579710"/>
          <a:ext cx="2504061" cy="19235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/>
            <a:t>EPCRA “preempts” state open records rules</a:t>
          </a:r>
          <a:endParaRPr lang="en-US" sz="2200" kern="1200" dirty="0"/>
        </a:p>
      </dsp:txBody>
      <dsp:txXfrm>
        <a:off x="801522" y="1636048"/>
        <a:ext cx="2391385" cy="1810845"/>
      </dsp:txXfrm>
    </dsp:sp>
    <dsp:sp modelId="{7B1DBFA0-5A66-4466-9CB8-E241BC6661BE}">
      <dsp:nvSpPr>
        <dsp:cNvPr id="0" name=""/>
        <dsp:cNvSpPr/>
      </dsp:nvSpPr>
      <dsp:spPr>
        <a:xfrm>
          <a:off x="3397150" y="1159"/>
          <a:ext cx="2525681" cy="1262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i="0" kern="1200"/>
            <a:t>PublicSource v. Pa. Dep't of Labor &amp; Indus., (W.D. Pa.)</a:t>
          </a:r>
          <a:endParaRPr lang="en-US" sz="1700" kern="1200"/>
        </a:p>
      </dsp:txBody>
      <dsp:txXfrm>
        <a:off x="3434137" y="38146"/>
        <a:ext cx="2451707" cy="1188866"/>
      </dsp:txXfrm>
    </dsp:sp>
    <dsp:sp modelId="{4C7D0465-2FC3-4CFB-8037-AD441423C9D2}">
      <dsp:nvSpPr>
        <dsp:cNvPr id="0" name=""/>
        <dsp:cNvSpPr/>
      </dsp:nvSpPr>
      <dsp:spPr>
        <a:xfrm>
          <a:off x="3649718" y="1264000"/>
          <a:ext cx="252568" cy="13867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6731"/>
              </a:lnTo>
              <a:lnTo>
                <a:pt x="252568" y="1386731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4A484F-ED45-4006-8838-446B2E263584}">
      <dsp:nvSpPr>
        <dsp:cNvPr id="0" name=""/>
        <dsp:cNvSpPr/>
      </dsp:nvSpPr>
      <dsp:spPr>
        <a:xfrm>
          <a:off x="3902286" y="1579710"/>
          <a:ext cx="2378404" cy="21420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/>
            <a:t>EPCRA requires Tier II information request to specify the facility</a:t>
          </a:r>
          <a:endParaRPr lang="en-US" sz="2200" kern="1200" dirty="0"/>
        </a:p>
      </dsp:txBody>
      <dsp:txXfrm>
        <a:off x="3965024" y="1642448"/>
        <a:ext cx="2252928" cy="2016567"/>
      </dsp:txXfrm>
    </dsp:sp>
    <dsp:sp modelId="{925DBC6F-0B9A-4CE3-9AE0-76DA95509F24}">
      <dsp:nvSpPr>
        <dsp:cNvPr id="0" name=""/>
        <dsp:cNvSpPr/>
      </dsp:nvSpPr>
      <dsp:spPr>
        <a:xfrm>
          <a:off x="6554252" y="1159"/>
          <a:ext cx="2525681" cy="1262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i="0" kern="1200"/>
            <a:t>Californians for Renewable Energy et al. v. U.S. EPA et al., 4:15-cv-03292, ND CA</a:t>
          </a:r>
          <a:endParaRPr lang="en-US" sz="1700" kern="1200"/>
        </a:p>
      </dsp:txBody>
      <dsp:txXfrm>
        <a:off x="6591239" y="38146"/>
        <a:ext cx="2451707" cy="1188866"/>
      </dsp:txXfrm>
    </dsp:sp>
    <dsp:sp modelId="{2DAD5D09-E449-49FD-8EA1-65BD78517F01}">
      <dsp:nvSpPr>
        <dsp:cNvPr id="0" name=""/>
        <dsp:cNvSpPr/>
      </dsp:nvSpPr>
      <dsp:spPr>
        <a:xfrm>
          <a:off x="6806820" y="1264000"/>
          <a:ext cx="252568" cy="13863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6346"/>
              </a:lnTo>
              <a:lnTo>
                <a:pt x="252568" y="138634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79262D-3A90-434E-A381-CDCEB3DCFC69}">
      <dsp:nvSpPr>
        <dsp:cNvPr id="0" name=""/>
        <dsp:cNvSpPr/>
      </dsp:nvSpPr>
      <dsp:spPr>
        <a:xfrm>
          <a:off x="7059388" y="1579710"/>
          <a:ext cx="2813164" cy="21412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/>
            <a:t>Environmental justice issues include the potential for accidental releases </a:t>
          </a:r>
          <a:endParaRPr lang="en-US" sz="2400" kern="1200" dirty="0"/>
        </a:p>
      </dsp:txBody>
      <dsp:txXfrm>
        <a:off x="7122104" y="1642426"/>
        <a:ext cx="2687732" cy="2015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810" cy="481370"/>
          </a:xfrm>
          <a:prstGeom prst="rect">
            <a:avLst/>
          </a:prstGeom>
        </p:spPr>
        <p:txBody>
          <a:bodyPr vert="horz" lIns="94704" tIns="47352" rIns="94704" bIns="473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737" y="0"/>
            <a:ext cx="3169810" cy="481370"/>
          </a:xfrm>
          <a:prstGeom prst="rect">
            <a:avLst/>
          </a:prstGeom>
        </p:spPr>
        <p:txBody>
          <a:bodyPr vert="horz" lIns="94704" tIns="47352" rIns="94704" bIns="47352" rtlCol="0"/>
          <a:lstStyle>
            <a:lvl1pPr algn="r">
              <a:defRPr sz="1200"/>
            </a:lvl1pPr>
          </a:lstStyle>
          <a:p>
            <a:fld id="{7DB822DF-924E-4C1E-A05B-82EA783D3902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831"/>
            <a:ext cx="3169810" cy="481370"/>
          </a:xfrm>
          <a:prstGeom prst="rect">
            <a:avLst/>
          </a:prstGeom>
        </p:spPr>
        <p:txBody>
          <a:bodyPr vert="horz" lIns="94704" tIns="47352" rIns="94704" bIns="473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737" y="9119831"/>
            <a:ext cx="3169810" cy="481370"/>
          </a:xfrm>
          <a:prstGeom prst="rect">
            <a:avLst/>
          </a:prstGeom>
        </p:spPr>
        <p:txBody>
          <a:bodyPr vert="horz" lIns="94704" tIns="47352" rIns="94704" bIns="47352" rtlCol="0" anchor="b"/>
          <a:lstStyle>
            <a:lvl1pPr algn="r">
              <a:defRPr sz="1200"/>
            </a:lvl1pPr>
          </a:lstStyle>
          <a:p>
            <a:fld id="{12B63BBF-B63E-4AB7-BE86-E5968A79C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36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8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r">
              <a:defRPr sz="1200"/>
            </a:lvl1pPr>
          </a:lstStyle>
          <a:p>
            <a:fld id="{884794C2-96B6-46AA-918E-978D88083F12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6" tIns="48328" rIns="96656" bIns="4832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2"/>
          </a:xfrm>
          <a:prstGeom prst="rect">
            <a:avLst/>
          </a:prstGeom>
        </p:spPr>
        <p:txBody>
          <a:bodyPr vert="horz" lIns="96656" tIns="48328" rIns="96656" bIns="4832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7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7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r">
              <a:defRPr sz="1200"/>
            </a:lvl1pPr>
          </a:lstStyle>
          <a:p>
            <a:fld id="{67A0E02F-4E37-44F5-8DB5-B5BBB2103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62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9EE712C-18A9-4D2A-9BF0-2AD7F94D531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1CAA78C-6170-4AF6-A159-1CC2D0CABAB7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173177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12C-18A9-4D2A-9BF0-2AD7F94D531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78C-6170-4AF6-A159-1CC2D0CAB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21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12C-18A9-4D2A-9BF0-2AD7F94D531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78C-6170-4AF6-A159-1CC2D0CAB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34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401" y="1346947"/>
            <a:ext cx="103632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14401" y="4282764"/>
            <a:ext cx="103632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4401" y="1484779"/>
            <a:ext cx="103632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9646373" y="4107023"/>
            <a:ext cx="1219201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1" y="1432223"/>
            <a:ext cx="1012444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9" y="4389120"/>
            <a:ext cx="7891273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3" indent="0" algn="ctr">
              <a:buNone/>
              <a:defRPr sz="18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800"/>
            </a:lvl4pPr>
            <a:lvl5pPr marL="1828812" indent="0" algn="ctr">
              <a:buNone/>
              <a:defRPr sz="1800"/>
            </a:lvl5pPr>
            <a:lvl6pPr marL="2286015" indent="0" algn="ctr">
              <a:buNone/>
              <a:defRPr sz="1800"/>
            </a:lvl6pPr>
            <a:lvl7pPr marL="2743218" indent="0" algn="ctr">
              <a:buNone/>
              <a:defRPr sz="1800"/>
            </a:lvl7pPr>
            <a:lvl8pPr marL="3200421" indent="0" algn="ctr">
              <a:buNone/>
              <a:defRPr sz="1800"/>
            </a:lvl8pPr>
            <a:lvl9pPr marL="3657624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83740" y="6272786"/>
            <a:ext cx="6327648" cy="365125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9041" y="4227195"/>
            <a:ext cx="1193867" cy="640080"/>
          </a:xfrm>
        </p:spPr>
        <p:txBody>
          <a:bodyPr/>
          <a:lstStyle>
            <a:lvl1pPr>
              <a:defRPr sz="2800" b="1"/>
            </a:lvl1pPr>
          </a:lstStyle>
          <a:p>
            <a:pPr>
              <a:defRPr/>
            </a:pPr>
            <a:fld id="{3664D96F-FD84-4A98-92D6-3502CDB97E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494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8AE480-D84F-490C-9BC0-1C03E516E9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447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3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6"/>
            <a:ext cx="26443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1466" y="6272785"/>
            <a:ext cx="6327648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45150" y="2430624"/>
            <a:ext cx="1219201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601" y="2508607"/>
            <a:ext cx="1188299" cy="720332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1A376E35-B899-4252-80CE-54D6864DB19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964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194560"/>
            <a:ext cx="48768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9625" y="2194560"/>
            <a:ext cx="48768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54AF4-CFE5-40D7-84D6-42E04CA951C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818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048256"/>
            <a:ext cx="48768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743200"/>
            <a:ext cx="48768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7725" y="2048256"/>
            <a:ext cx="48768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27725" y="2743200"/>
            <a:ext cx="48768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C914F2-9BC4-4C42-8560-B8ABA848717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254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E6663-4A7F-404B-B90F-E71D991105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310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31535-FE07-455F-9A9C-5D0E4B8353E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400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2" y="2"/>
            <a:ext cx="3888258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3" indent="0">
              <a:buNone/>
              <a:defRPr sz="1200"/>
            </a:lvl2pPr>
            <a:lvl3pPr marL="914406" indent="0">
              <a:buNone/>
              <a:defRPr sz="1000"/>
            </a:lvl3pPr>
            <a:lvl4pPr marL="1371609" indent="0">
              <a:buNone/>
              <a:defRPr sz="900"/>
            </a:lvl4pPr>
            <a:lvl5pPr marL="1828812" indent="0">
              <a:buNone/>
              <a:defRPr sz="900"/>
            </a:lvl5pPr>
            <a:lvl6pPr marL="2286015" indent="0">
              <a:buNone/>
              <a:defRPr sz="900"/>
            </a:lvl6pPr>
            <a:lvl7pPr marL="2743218" indent="0">
              <a:buNone/>
              <a:defRPr sz="900"/>
            </a:lvl7pPr>
            <a:lvl8pPr marL="3200421" indent="0">
              <a:buNone/>
              <a:defRPr sz="900"/>
            </a:lvl8pPr>
            <a:lvl9pPr marL="365762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363552" y="6255259"/>
            <a:ext cx="524256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CF1D2-433E-438B-B625-30A628EFDA6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603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12C-18A9-4D2A-9BF0-2AD7F94D531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78C-6170-4AF6-A159-1CC2D0CAB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43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2" y="2"/>
            <a:ext cx="3888258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1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9" indent="0">
              <a:buNone/>
              <a:defRPr sz="2000"/>
            </a:lvl4pPr>
            <a:lvl5pPr marL="1828812" indent="0">
              <a:buNone/>
              <a:defRPr sz="2000"/>
            </a:lvl5pPr>
            <a:lvl6pPr marL="2286015" indent="0">
              <a:buNone/>
              <a:defRPr sz="2000"/>
            </a:lvl6pPr>
            <a:lvl7pPr marL="2743218" indent="0">
              <a:buNone/>
              <a:defRPr sz="2000"/>
            </a:lvl7pPr>
            <a:lvl8pPr marL="3200421" indent="0">
              <a:buNone/>
              <a:defRPr sz="2000"/>
            </a:lvl8pPr>
            <a:lvl9pPr marL="3657624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3" indent="0">
              <a:buNone/>
              <a:defRPr sz="1200"/>
            </a:lvl2pPr>
            <a:lvl3pPr marL="914406" indent="0">
              <a:buNone/>
              <a:defRPr sz="1000"/>
            </a:lvl3pPr>
            <a:lvl4pPr marL="1371609" indent="0">
              <a:buNone/>
              <a:defRPr sz="900"/>
            </a:lvl4pPr>
            <a:lvl5pPr marL="1828812" indent="0">
              <a:buNone/>
              <a:defRPr sz="900"/>
            </a:lvl5pPr>
            <a:lvl6pPr marL="2286015" indent="0">
              <a:buNone/>
              <a:defRPr sz="900"/>
            </a:lvl6pPr>
            <a:lvl7pPr marL="2743218" indent="0">
              <a:buNone/>
              <a:defRPr sz="900"/>
            </a:lvl7pPr>
            <a:lvl8pPr marL="3200421" indent="0">
              <a:buNone/>
              <a:defRPr sz="900"/>
            </a:lvl8pPr>
            <a:lvl9pPr marL="365762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363552" y="6255259"/>
            <a:ext cx="524256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7EC4B8-CF30-42CE-9534-6F7D5BA749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72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8A5F4-700C-4F90-B67D-AB2530EEC3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538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533401"/>
            <a:ext cx="2552700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1" y="533401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40888-E7A4-4954-BB18-6C80298B364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665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5401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80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725">
                <a:solidFill>
                  <a:schemeClr val="bg2"/>
                </a:solidFill>
              </a:defRPr>
            </a:lvl1pPr>
            <a:lvl2pPr marL="342933" indent="0" algn="ctr">
              <a:buNone/>
              <a:defRPr sz="1501"/>
            </a:lvl2pPr>
            <a:lvl3pPr marL="685867" indent="0" algn="ctr">
              <a:buNone/>
              <a:defRPr sz="1350"/>
            </a:lvl3pPr>
            <a:lvl4pPr marL="1028800" indent="0" algn="ctr">
              <a:buNone/>
              <a:defRPr sz="1200"/>
            </a:lvl4pPr>
            <a:lvl5pPr marL="1371734" indent="0" algn="ctr">
              <a:buNone/>
              <a:defRPr sz="1200"/>
            </a:lvl5pPr>
            <a:lvl6pPr marL="1714667" indent="0" algn="ctr">
              <a:buNone/>
              <a:defRPr sz="1200"/>
            </a:lvl6pPr>
            <a:lvl7pPr marL="2057600" indent="0" algn="ctr">
              <a:buNone/>
              <a:defRPr sz="1200"/>
            </a:lvl7pPr>
            <a:lvl8pPr marL="2400534" indent="0" algn="ctr">
              <a:buNone/>
              <a:defRPr sz="1200"/>
            </a:lvl8pPr>
            <a:lvl9pPr marL="27434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9EE712C-18A9-4D2A-9BF0-2AD7F94D531B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6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4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1CAA78C-6170-4AF6-A159-1CC2D0CABAB7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70"/>
            <a:ext cx="10674118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843439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12C-18A9-4D2A-9BF0-2AD7F94D531B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78C-6170-4AF6-A159-1CC2D0CABA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483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6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5401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6" y="4216329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33" indent="0">
              <a:buNone/>
              <a:defRPr sz="1501">
                <a:solidFill>
                  <a:schemeClr val="tx1">
                    <a:tint val="75000"/>
                  </a:schemeClr>
                </a:solidFill>
              </a:defRPr>
            </a:lvl2pPr>
            <a:lvl3pPr marL="68586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7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6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5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4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9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9EE712C-18A9-4D2A-9BF0-2AD7F94D531B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3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4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CAA78C-6170-4AF6-A159-1CC2D0CABAB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3672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1" y="2286000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4" y="2286000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12C-18A9-4D2A-9BF0-2AD7F94D531B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78C-6170-4AF6-A159-1CC2D0CABA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132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50" b="0" baseline="0">
                <a:solidFill>
                  <a:schemeClr val="tx2"/>
                </a:solidFill>
              </a:defRPr>
            </a:lvl1pPr>
            <a:lvl2pPr marL="342933" indent="0">
              <a:buNone/>
              <a:defRPr sz="1501" b="1"/>
            </a:lvl2pPr>
            <a:lvl3pPr marL="685867" indent="0">
              <a:buNone/>
              <a:defRPr sz="1350" b="1"/>
            </a:lvl3pPr>
            <a:lvl4pPr marL="1028800" indent="0">
              <a:buNone/>
              <a:defRPr sz="1200" b="1"/>
            </a:lvl4pPr>
            <a:lvl5pPr marL="1371734" indent="0">
              <a:buNone/>
              <a:defRPr sz="1200" b="1"/>
            </a:lvl5pPr>
            <a:lvl6pPr marL="1714667" indent="0">
              <a:buNone/>
              <a:defRPr sz="1200" b="1"/>
            </a:lvl6pPr>
            <a:lvl7pPr marL="2057600" indent="0">
              <a:buNone/>
              <a:defRPr sz="1200" b="1"/>
            </a:lvl7pPr>
            <a:lvl8pPr marL="2400534" indent="0">
              <a:buNone/>
              <a:defRPr sz="1200" b="1"/>
            </a:lvl8pPr>
            <a:lvl9pPr marL="274346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8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50" b="0" baseline="0">
                <a:solidFill>
                  <a:schemeClr val="tx2"/>
                </a:solidFill>
              </a:defRPr>
            </a:lvl1pPr>
            <a:lvl2pPr marL="342933" indent="0">
              <a:buNone/>
              <a:defRPr sz="1501" b="1"/>
            </a:lvl2pPr>
            <a:lvl3pPr marL="685867" indent="0">
              <a:buNone/>
              <a:defRPr sz="1350" b="1"/>
            </a:lvl3pPr>
            <a:lvl4pPr marL="1028800" indent="0">
              <a:buNone/>
              <a:defRPr sz="1200" b="1"/>
            </a:lvl4pPr>
            <a:lvl5pPr marL="1371734" indent="0">
              <a:buNone/>
              <a:defRPr sz="1200" b="1"/>
            </a:lvl5pPr>
            <a:lvl6pPr marL="1714667" indent="0">
              <a:buNone/>
              <a:defRPr sz="1200" b="1"/>
            </a:lvl6pPr>
            <a:lvl7pPr marL="2057600" indent="0">
              <a:buNone/>
              <a:defRPr sz="1200" b="1"/>
            </a:lvl7pPr>
            <a:lvl8pPr marL="2400534" indent="0">
              <a:buNone/>
              <a:defRPr sz="1200" b="1"/>
            </a:lvl8pPr>
            <a:lvl9pPr marL="274346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8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12C-18A9-4D2A-9BF0-2AD7F94D531B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78C-6170-4AF6-A159-1CC2D0CABA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830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12C-18A9-4D2A-9BF0-2AD7F94D531B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78C-6170-4AF6-A159-1CC2D0CABA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3217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12C-18A9-4D2A-9BF0-2AD7F94D531B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78C-6170-4AF6-A159-1CC2D0CABA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193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9EE712C-18A9-4D2A-9BF0-2AD7F94D531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CAA78C-6170-4AF6-A159-1CC2D0CABAB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14859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3601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1" y="685801"/>
            <a:ext cx="5212080" cy="5175250"/>
          </a:xfrm>
        </p:spPr>
        <p:txBody>
          <a:bodyPr/>
          <a:lstStyle>
            <a:lvl1pPr>
              <a:defRPr sz="1501"/>
            </a:lvl1pPr>
            <a:lvl2pPr>
              <a:defRPr sz="1501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125"/>
              </a:spcAft>
              <a:buNone/>
              <a:defRPr sz="1200"/>
            </a:lvl1pPr>
            <a:lvl2pPr marL="342933" indent="0">
              <a:buNone/>
              <a:defRPr sz="1051"/>
            </a:lvl2pPr>
            <a:lvl3pPr marL="685867" indent="0">
              <a:buNone/>
              <a:defRPr sz="900"/>
            </a:lvl3pPr>
            <a:lvl4pPr marL="1028800" indent="0">
              <a:buNone/>
              <a:defRPr sz="750"/>
            </a:lvl4pPr>
            <a:lvl5pPr marL="1371734" indent="0">
              <a:buNone/>
              <a:defRPr sz="750"/>
            </a:lvl5pPr>
            <a:lvl6pPr marL="1714667" indent="0">
              <a:buNone/>
              <a:defRPr sz="750"/>
            </a:lvl6pPr>
            <a:lvl7pPr marL="2057600" indent="0">
              <a:buNone/>
              <a:defRPr sz="750"/>
            </a:lvl7pPr>
            <a:lvl8pPr marL="2400534" indent="0">
              <a:buNone/>
              <a:defRPr sz="750"/>
            </a:lvl8pPr>
            <a:lvl9pPr marL="274346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9EE712C-18A9-4D2A-9BF0-2AD7F94D531B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6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1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CAA78C-6170-4AF6-A159-1CC2D0CABAB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014109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360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1" y="1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1"/>
            </a:lvl1pPr>
            <a:lvl2pPr marL="342933" indent="0">
              <a:buNone/>
              <a:defRPr sz="1501"/>
            </a:lvl2pPr>
            <a:lvl3pPr marL="685867" indent="0">
              <a:buNone/>
              <a:defRPr sz="1501"/>
            </a:lvl3pPr>
            <a:lvl4pPr marL="1028800" indent="0">
              <a:buNone/>
              <a:defRPr sz="1501"/>
            </a:lvl4pPr>
            <a:lvl5pPr marL="1371734" indent="0">
              <a:buNone/>
              <a:defRPr sz="1501"/>
            </a:lvl5pPr>
            <a:lvl6pPr marL="1714667" indent="0">
              <a:buNone/>
              <a:defRPr sz="1501"/>
            </a:lvl6pPr>
            <a:lvl7pPr marL="2057600" indent="0">
              <a:buNone/>
              <a:defRPr sz="1501"/>
            </a:lvl7pPr>
            <a:lvl8pPr marL="2400534" indent="0">
              <a:buNone/>
              <a:defRPr sz="1501"/>
            </a:lvl8pPr>
            <a:lvl9pPr marL="2743467" indent="0">
              <a:buNone/>
              <a:defRPr sz="1501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125"/>
              </a:spcAft>
              <a:buNone/>
              <a:defRPr sz="1200"/>
            </a:lvl1pPr>
            <a:lvl2pPr marL="342933" indent="0">
              <a:buNone/>
              <a:defRPr sz="1051"/>
            </a:lvl2pPr>
            <a:lvl3pPr marL="685867" indent="0">
              <a:buNone/>
              <a:defRPr sz="900"/>
            </a:lvl3pPr>
            <a:lvl4pPr marL="1028800" indent="0">
              <a:buNone/>
              <a:defRPr sz="750"/>
            </a:lvl4pPr>
            <a:lvl5pPr marL="1371734" indent="0">
              <a:buNone/>
              <a:defRPr sz="750"/>
            </a:lvl5pPr>
            <a:lvl6pPr marL="1714667" indent="0">
              <a:buNone/>
              <a:defRPr sz="750"/>
            </a:lvl6pPr>
            <a:lvl7pPr marL="2057600" indent="0">
              <a:buNone/>
              <a:defRPr sz="750"/>
            </a:lvl7pPr>
            <a:lvl8pPr marL="2400534" indent="0">
              <a:buNone/>
              <a:defRPr sz="750"/>
            </a:lvl8pPr>
            <a:lvl9pPr marL="274346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9EE712C-18A9-4D2A-9BF0-2AD7F94D531B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6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1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CAA78C-6170-4AF6-A159-1CC2D0CABAB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52589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6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12C-18A9-4D2A-9BF0-2AD7F94D531B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78C-6170-4AF6-A159-1CC2D0CABA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826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2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2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12C-18A9-4D2A-9BF0-2AD7F94D531B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78C-6170-4AF6-A159-1CC2D0CABA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8791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1711-02DC-4F5A-B0A4-D7A4CFB82638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8440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A69-C0BC-4A5A-8FE4-5D0B5D0F11EE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882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3B61-F054-442D-881D-6A81C2774BFE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4336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CD3A-8283-4FC4-856C-D5E0BF662449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505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8FEE8-FC08-4C54-BE1B-81CB6CA05FC8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5334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A528B-AADB-4276-9F0D-B13FCF86F309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057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12C-18A9-4D2A-9BF0-2AD7F94D531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78C-6170-4AF6-A159-1CC2D0CAB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876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497F-A1E4-4C0B-8811-954A59B26923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888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24E7-1432-4F89-B9E6-59843C6C91FE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2633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AD9C-D29C-4D1E-A739-CC3C95B41085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3023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36BD-BA89-4B92-9DBC-679F61142570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2193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CB5C7-A3C7-439B-802A-DFE3FCA7ADBD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6134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12C-18A9-4D2A-9BF0-2AD7F94D531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78C-6170-4AF6-A159-1CC2D0CABAB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91471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ED7C-D9A5-4EA8-B309-6E368BFA8F2B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147052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ED7C-D9A5-4EA8-B309-6E368BFA8F2B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707138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ED7C-D9A5-4EA8-B309-6E368BFA8F2B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642412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AFC5-17E4-4A26-A144-49682BD36ECA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28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12C-18A9-4D2A-9BF0-2AD7F94D531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78C-6170-4AF6-A159-1CC2D0CAB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929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79482-E0DA-4858-9A19-F8B792C0C3D9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808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12C-18A9-4D2A-9BF0-2AD7F94D531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78C-6170-4AF6-A159-1CC2D0CAB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15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12C-18A9-4D2A-9BF0-2AD7F94D531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78C-6170-4AF6-A159-1CC2D0CAB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13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9EE712C-18A9-4D2A-9BF0-2AD7F94D531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CAA78C-6170-4AF6-A159-1CC2D0CABAB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08141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9EE712C-18A9-4D2A-9BF0-2AD7F94D531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CAA78C-6170-4AF6-A159-1CC2D0CABAB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4171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9EE712C-18A9-4D2A-9BF0-2AD7F94D531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A1CAA78C-6170-4AF6-A159-1CC2D0CABAB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8256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1363552" y="6255259"/>
            <a:ext cx="524256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484632"/>
            <a:ext cx="103632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121408"/>
            <a:ext cx="103632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9823" y="6272786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272786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9" y="6272786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pPr eaLnBrk="0" hangingPunct="0"/>
            <a:fld id="{B7D41701-99C1-4DD4-ABAF-9D148F917226}" type="slidenum">
              <a:rPr lang="en-US" smtClean="0">
                <a:solidFill>
                  <a:srgbClr val="000000"/>
                </a:solidFill>
                <a:cs typeface="+mn-cs"/>
              </a:rPr>
              <a:pPr eaLnBrk="0" hangingPunct="0"/>
              <a:t>‹#›</a:t>
            </a:fld>
            <a:endParaRPr lang="en-US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94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hf hdr="0" ftr="0" dt="0"/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2" indent="-182882" algn="l" defTabSz="914406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indent="-182882" algn="l" defTabSz="91440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4" indent="-182882" algn="l" defTabSz="91440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6" indent="-182882" algn="l" defTabSz="91440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8" indent="-182882" algn="l" defTabSz="91440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10" indent="-228602" algn="l" defTabSz="91440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12" indent="-228602" algn="l" defTabSz="91440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14" indent="-228602" algn="l" defTabSz="91440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16" indent="-228602" algn="l" defTabSz="91440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2"/>
                </a:solidFill>
              </a:defRPr>
            </a:lvl1pPr>
          </a:lstStyle>
          <a:p>
            <a:fld id="{49EE712C-18A9-4D2A-9BF0-2AD7F94D531B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2"/>
                </a:solidFill>
              </a:defRPr>
            </a:lvl1pPr>
          </a:lstStyle>
          <a:p>
            <a:fld id="{A1CAA78C-6170-4AF6-A159-1CC2D0CABAB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1427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l" defTabSz="685867" rtl="0" eaLnBrk="1" latinLnBrk="0" hangingPunct="1">
        <a:lnSpc>
          <a:spcPct val="89000"/>
        </a:lnSpc>
        <a:spcBef>
          <a:spcPct val="0"/>
        </a:spcBef>
        <a:buNone/>
        <a:defRPr sz="33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8064" indent="-288064" algn="l" defTabSz="685867" rtl="0" eaLnBrk="1" latinLnBrk="0" hangingPunct="1">
        <a:lnSpc>
          <a:spcPct val="94000"/>
        </a:lnSpc>
        <a:spcBef>
          <a:spcPts val="750"/>
        </a:spcBef>
        <a:spcAft>
          <a:spcPts val="150"/>
        </a:spcAft>
        <a:buFont typeface="Franklin Gothic Book" panose="020B0503020102020204" pitchFamily="34" charset="0"/>
        <a:buChar char="■"/>
        <a:defRPr sz="1501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867" indent="-288064" algn="l" defTabSz="685867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501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028800" indent="-288064" algn="l" defTabSz="685867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35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371734" indent="-288064" algn="l" defTabSz="685867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35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1714667" indent="-288064" algn="l" defTabSz="685867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057600" indent="-288064" algn="l" defTabSz="685867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2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2400534" indent="-288064" algn="l" defTabSz="685867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051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743467" indent="-288064" algn="l" defTabSz="685867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051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086401" indent="-288064" algn="l" defTabSz="685867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051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33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67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00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4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667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00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534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467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9EE712C-18A9-4D2A-9BF0-2AD7F94D531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AA78C-6170-4AF6-A159-1CC2D0CAB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873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6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35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8707" y="1062991"/>
            <a:ext cx="8594586" cy="2366009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EBEBEB"/>
                </a:solidFill>
                <a:latin typeface="Garamond" panose="02020404030301010803" pitchFamily="18" charset="0"/>
              </a:rPr>
              <a:t>NASTTPO Conference</a:t>
            </a:r>
            <a:br>
              <a:rPr lang="en-US" sz="4800" b="1" dirty="0">
                <a:solidFill>
                  <a:srgbClr val="EBEBEB"/>
                </a:solidFill>
                <a:latin typeface="Garamond" panose="02020404030301010803" pitchFamily="18" charset="0"/>
              </a:rPr>
            </a:br>
            <a:r>
              <a:rPr lang="en-US" sz="4800" b="1" dirty="0">
                <a:solidFill>
                  <a:srgbClr val="EBEBEB"/>
                </a:solidFill>
                <a:latin typeface="Garamond" panose="02020404030301010803" pitchFamily="18" charset="0"/>
              </a:rPr>
              <a:t/>
            </a:r>
            <a:br>
              <a:rPr lang="en-US" sz="4800" b="1" dirty="0">
                <a:solidFill>
                  <a:srgbClr val="EBEBEB"/>
                </a:solidFill>
                <a:latin typeface="Garamond" panose="02020404030301010803" pitchFamily="18" charset="0"/>
              </a:rPr>
            </a:br>
            <a:r>
              <a:rPr lang="en-US" sz="4800" b="1" dirty="0">
                <a:solidFill>
                  <a:srgbClr val="EBEBEB"/>
                </a:solidFill>
                <a:latin typeface="Garamond" panose="02020404030301010803" pitchFamily="18" charset="0"/>
              </a:rPr>
              <a:t>April 2023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3160" y="4023360"/>
            <a:ext cx="8721090" cy="1615440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Legal, Regulatory, Litigation Updates</a:t>
            </a:r>
          </a:p>
          <a:p>
            <a:endParaRPr lang="en-US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Timothy Gablehouse</a:t>
            </a:r>
          </a:p>
          <a:p>
            <a:r>
              <a:rPr lang="en-US" sz="2400" b="1" cap="none" dirty="0">
                <a:solidFill>
                  <a:schemeClr val="tx1"/>
                </a:solidFill>
                <a:latin typeface="Garamond" panose="02020404030301010803" pitchFamily="18" charset="0"/>
              </a:rPr>
              <a:t>tgablehouse@gcgllc.com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8268E02-4A60-C190-94CA-7CB55EB6E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47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8525"/>
    </mc:Choice>
    <mc:Fallback xmlns="">
      <p:transition spd="slow" advTm="48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3D6C2-4648-4356-AB74-AE18EC056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944" y="345234"/>
            <a:ext cx="8761413" cy="531844"/>
          </a:xfrm>
        </p:spPr>
        <p:txBody>
          <a:bodyPr anchor="b"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OTHER LITIGATION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10961-F310-42C4-AFAC-AF234A54F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1488234"/>
            <a:ext cx="11060748" cy="5369766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CAFO Rule Cases Still Pending </a:t>
            </a:r>
          </a:p>
          <a:p>
            <a:pPr lvl="1"/>
            <a:r>
              <a:rPr lang="en-US" sz="2800" b="1" dirty="0">
                <a:solidFill>
                  <a:schemeClr val="tx1"/>
                </a:solidFill>
                <a:latin typeface="Garamond" panose="02020404030301010803" pitchFamily="18" charset="0"/>
              </a:rPr>
              <a:t>EPA will Issue New Regulatory Proposal Momentarily</a:t>
            </a:r>
          </a:p>
          <a:p>
            <a:r>
              <a:rPr lang="en-US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US Steel Release Reporting Under CERCLA	</a:t>
            </a:r>
          </a:p>
          <a:p>
            <a:pPr lvl="1"/>
            <a:r>
              <a:rPr lang="en-US" sz="2800" b="1" dirty="0">
                <a:solidFill>
                  <a:schemeClr val="tx1"/>
                </a:solidFill>
                <a:latin typeface="Garamond" panose="02020404030301010803" pitchFamily="18" charset="0"/>
              </a:rPr>
              <a:t>Permitted Release Exempt Even When Permit Violated </a:t>
            </a:r>
          </a:p>
          <a:p>
            <a:pPr lvl="2"/>
            <a:r>
              <a:rPr lang="en-US" sz="2400" b="1" i="1" dirty="0">
                <a:solidFill>
                  <a:schemeClr val="tx1"/>
                </a:solidFill>
                <a:latin typeface="Garamond" panose="02020404030301010803" pitchFamily="18" charset="0"/>
              </a:rPr>
              <a:t>Clean Air Council v US Steel</a:t>
            </a:r>
            <a:r>
              <a:rPr lang="en-U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, 51 ELR 20116, 3d Cir., June 21, 2021.</a:t>
            </a:r>
          </a:p>
          <a:p>
            <a:pPr lvl="1"/>
            <a:r>
              <a:rPr lang="en-US" sz="2800" b="1" dirty="0">
                <a:solidFill>
                  <a:schemeClr val="tx1"/>
                </a:solidFill>
                <a:latin typeface="Garamond" panose="02020404030301010803" pitchFamily="18" charset="0"/>
              </a:rPr>
              <a:t>Still Consequences</a:t>
            </a:r>
          </a:p>
          <a:p>
            <a:pPr lvl="2"/>
            <a:r>
              <a:rPr lang="en-US" sz="2800" b="1" dirty="0">
                <a:solidFill>
                  <a:schemeClr val="tx1"/>
                </a:solidFill>
                <a:latin typeface="Garamond" panose="02020404030301010803" pitchFamily="18" charset="0"/>
              </a:rPr>
              <a:t>Over $600,000 fines, release notification commitments</a:t>
            </a:r>
          </a:p>
          <a:p>
            <a:pPr lvl="2"/>
            <a:r>
              <a:rPr lang="en-US" sz="2800" b="1" dirty="0">
                <a:latin typeface="Garamond" panose="02020404030301010803" pitchFamily="18" charset="0"/>
              </a:rPr>
              <a:t>Political consequences – permit shield being removed</a:t>
            </a:r>
          </a:p>
          <a:p>
            <a:pPr lvl="2"/>
            <a:r>
              <a:rPr lang="en-US" sz="2800" b="1" dirty="0">
                <a:solidFill>
                  <a:schemeClr val="tx1"/>
                </a:solidFill>
                <a:latin typeface="Garamond" panose="02020404030301010803" pitchFamily="18" charset="0"/>
              </a:rPr>
              <a:t>Failure to </a:t>
            </a:r>
            <a:r>
              <a:rPr lang="en-US" sz="2800" b="1" dirty="0">
                <a:latin typeface="Garamond" panose="02020404030301010803" pitchFamily="18" charset="0"/>
              </a:rPr>
              <a:t>enforce permit alleged civil rights violation</a:t>
            </a:r>
            <a:endParaRPr lang="en-US" sz="28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lvl="2"/>
            <a:endParaRPr lang="en-US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lvl="2"/>
            <a:endParaRPr lang="en-US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lvl="1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F50BDD4-91D4-C903-B900-7BC28F775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6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696"/>
    </mc:Choice>
    <mc:Fallback xmlns="">
      <p:transition spd="slow" advTm="210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397565"/>
            <a:ext cx="10353761" cy="898894"/>
          </a:xfrm>
        </p:spPr>
        <p:txBody>
          <a:bodyPr>
            <a:normAutofit/>
          </a:bodyPr>
          <a:lstStyle/>
          <a:p>
            <a:r>
              <a:rPr lang="en-US" b="1" dirty="0"/>
              <a:t>EPCRA LITIGATION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2197606"/>
              </p:ext>
            </p:extLst>
          </p:nvPr>
        </p:nvGraphicFramePr>
        <p:xfrm>
          <a:off x="1154954" y="2296886"/>
          <a:ext cx="10112602" cy="3722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AC8CE9-B1E3-3A37-76C0-544B713B1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248"/>
    </mc:Choice>
    <mc:Fallback xmlns="">
      <p:transition spd="slow" advTm="230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66CFB-230F-45B3-AB8C-D2BD781C8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1" y="189828"/>
            <a:ext cx="9404723" cy="1067472"/>
          </a:xfrm>
        </p:spPr>
        <p:txBody>
          <a:bodyPr/>
          <a:lstStyle/>
          <a:p>
            <a:r>
              <a:rPr lang="en-US" b="1" dirty="0"/>
              <a:t>SUING SERCs &amp; LEPCs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34DD2-0436-40E5-92CD-297E5231F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862" y="1557619"/>
            <a:ext cx="11615057" cy="5147981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Garamond" panose="02020404030301010803" pitchFamily="18" charset="0"/>
              </a:rPr>
              <a:t>No EPCRA suit against LEPC or host Government </a:t>
            </a:r>
          </a:p>
          <a:p>
            <a:pPr lvl="1"/>
            <a:r>
              <a:rPr lang="en-US" sz="4000" b="1" dirty="0">
                <a:latin typeface="Garamond" panose="02020404030301010803" pitchFamily="18" charset="0"/>
              </a:rPr>
              <a:t>Sue the SERC</a:t>
            </a:r>
          </a:p>
          <a:p>
            <a:pPr lvl="2"/>
            <a:r>
              <a:rPr lang="en-US" sz="2800" b="1" dirty="0">
                <a:latin typeface="Garamond" panose="02020404030301010803" pitchFamily="18" charset="0"/>
              </a:rPr>
              <a:t>2018 BL 373743, 86 ERC 2870, (</a:t>
            </a:r>
            <a:r>
              <a:rPr lang="en-US" sz="2800" b="1" dirty="0" err="1">
                <a:latin typeface="Garamond" panose="02020404030301010803" pitchFamily="18" charset="0"/>
              </a:rPr>
              <a:t>DNJ</a:t>
            </a:r>
            <a:r>
              <a:rPr lang="en-US" sz="2800" b="1" dirty="0">
                <a:latin typeface="Garamond" panose="02020404030301010803" pitchFamily="18" charset="0"/>
              </a:rPr>
              <a:t> Oct. 9, 2018)</a:t>
            </a:r>
          </a:p>
          <a:p>
            <a:pPr lvl="1"/>
            <a:r>
              <a:rPr lang="en-US" sz="4000" b="1" dirty="0">
                <a:latin typeface="Garamond" panose="02020404030301010803" pitchFamily="18" charset="0"/>
              </a:rPr>
              <a:t>Very limited citizen suit provisions under EPCRA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3ACA008-8C4A-9397-412C-483640F0B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1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25"/>
    </mc:Choice>
    <mc:Fallback xmlns="">
      <p:transition spd="slow" advTm="110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35A0C-64C2-4E81-EB2B-740CCAFAE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155538"/>
            <a:ext cx="9404723" cy="816012"/>
          </a:xfrm>
        </p:spPr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SERCs, LEPCs &amp; CIVIL RIGHTS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CC482-239D-97D6-B3AE-1558299E4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0" y="1074420"/>
            <a:ext cx="10430540" cy="5783580"/>
          </a:xfrm>
        </p:spPr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B31166">
                  <a:lumMod val="60000"/>
                  <a:lumOff val="4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SERCs &amp; local governments can be defendants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B31166">
                  <a:lumMod val="60000"/>
                  <a:lumOff val="4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Being an LEPC member is not a shield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B31166">
                  <a:lumMod val="60000"/>
                  <a:lumOff val="4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Some states provide immunity for state claims</a:t>
            </a:r>
          </a:p>
          <a:p>
            <a:pPr indent="-285750">
              <a:spcAft>
                <a:spcPts val="600"/>
              </a:spcAft>
              <a:buClr>
                <a:srgbClr val="B31166">
                  <a:lumMod val="60000"/>
                  <a:lumOff val="40000"/>
                </a:srgbClr>
              </a:buClr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A civil rights claim of inadequate emergency planning could be based on LEPC plan</a:t>
            </a:r>
          </a:p>
          <a:p>
            <a:pPr indent="-285750">
              <a:spcAft>
                <a:spcPts val="600"/>
              </a:spcAft>
              <a:buClr>
                <a:srgbClr val="B31166">
                  <a:lumMod val="60000"/>
                  <a:lumOff val="40000"/>
                </a:srgbClr>
              </a:buClr>
              <a:defRPr/>
            </a:pPr>
            <a:r>
              <a:rPr lang="en-US" sz="3800" b="1" dirty="0">
                <a:solidFill>
                  <a:prstClr val="white"/>
                </a:solidFill>
                <a:latin typeface="Garamond" panose="02020404030301010803" pitchFamily="18" charset="0"/>
              </a:rPr>
              <a:t>Having free-standing LEPC plans increases risk of civil rights &amp; ADA suits!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j-ea"/>
              <a:cs typeface="+mj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68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8BA12-98D8-81A6-335D-64881259C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40030"/>
            <a:ext cx="9404723" cy="765810"/>
          </a:xfrm>
        </p:spPr>
        <p:txBody>
          <a:bodyPr/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CIVIL RIGHTS &amp; EJ LITIGATION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BFBE5-2DFA-275B-AFD1-5FF5657D0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177290"/>
            <a:ext cx="11635740" cy="5071109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400" b="1" dirty="0">
                <a:latin typeface="Garamond" panose="02020404030301010803" pitchFamily="18" charset="0"/>
              </a:rPr>
              <a:t>EPA imposed $1.2 MM fine mandatory improvements on Valero for RMP violations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400" b="1" dirty="0">
                <a:latin typeface="Garamond" panose="02020404030301010803" pitchFamily="18" charset="0"/>
              </a:rPr>
              <a:t>EPA used CAA emergency authority to mandate emissions cuts regardless of permits in minority neighborhood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400" b="1" dirty="0">
                <a:latin typeface="Garamond" panose="02020404030301010803" pitchFamily="18" charset="0"/>
              </a:rPr>
              <a:t>San Antonio sued over planning to reduce vulnerabilities under the ADA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400" b="1" dirty="0">
                <a:latin typeface="Garamond" panose="02020404030301010803" pitchFamily="18" charset="0"/>
              </a:rPr>
              <a:t>Louisiana suit banning racially and religiously discriminatory land-use system.</a:t>
            </a:r>
          </a:p>
          <a:p>
            <a:endParaRPr lang="en-US" sz="36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729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4804-311C-444C-9E1B-54A41D67A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304" y="290637"/>
            <a:ext cx="8761413" cy="744413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REGULATORY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EA154-8485-46D9-9FAA-EC73642E0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1120140"/>
            <a:ext cx="10957560" cy="5234939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WORST CASE SPILL PREVENTION REGULATIONS </a:t>
            </a:r>
          </a:p>
          <a:p>
            <a:pPr lvl="3"/>
            <a:r>
              <a:rPr lang="en-US" sz="3200" b="1" dirty="0">
                <a:latin typeface="Garamond" panose="02020404030301010803" pitchFamily="18" charset="0"/>
              </a:rPr>
              <a:t>Final Rule by the end of the year ~</a:t>
            </a:r>
            <a:endParaRPr lang="en-US" sz="32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CAFO – Final EPCRA exemption rule</a:t>
            </a:r>
          </a:p>
          <a:p>
            <a:pPr lvl="3"/>
            <a:r>
              <a:rPr lang="en-US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Will be revised momentarily </a:t>
            </a:r>
            <a:endParaRPr lang="en-US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RMP –  Final RMP Rule Issued </a:t>
            </a:r>
          </a:p>
          <a:p>
            <a:pPr lvl="3"/>
            <a:r>
              <a:rPr lang="en-US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Revised version proposed</a:t>
            </a:r>
          </a:p>
          <a:p>
            <a:r>
              <a:rPr lang="en-US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Chemical Safety Board Reporting Rule/Form adopted</a:t>
            </a:r>
          </a:p>
          <a:p>
            <a:pPr lvl="3"/>
            <a:r>
              <a:rPr lang="en-US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Guidance available at csb.gov </a:t>
            </a:r>
            <a:endParaRPr lang="en-US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53FC3C0-2341-2BFA-6D58-B3E8EA2066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76"/>
    </mc:Choice>
    <mc:Fallback xmlns="">
      <p:transition spd="slow" advTm="88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462AD-687A-4C23-9FA1-27059DEBF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CWA WORST CASE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E50AE-4241-4411-9863-7FB4FB87A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670" y="1634490"/>
            <a:ext cx="10762468" cy="438531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APPLICATION</a:t>
            </a:r>
          </a:p>
          <a:p>
            <a:pPr lvl="1"/>
            <a:r>
              <a:rPr lang="en-US" sz="3600" b="1" dirty="0">
                <a:latin typeface="Garamond" panose="02020404030301010803" pitchFamily="18" charset="0"/>
              </a:rPr>
              <a:t>onshore </a:t>
            </a:r>
            <a:r>
              <a:rPr lang="en-US" sz="3600" b="1" dirty="0" err="1">
                <a:latin typeface="Garamond" panose="02020404030301010803" pitchFamily="18" charset="0"/>
              </a:rPr>
              <a:t>nontransportation</a:t>
            </a:r>
            <a:r>
              <a:rPr lang="en-US" sz="3600" b="1" dirty="0">
                <a:latin typeface="Garamond" panose="02020404030301010803" pitchFamily="18" charset="0"/>
              </a:rPr>
              <a:t>-related facilities</a:t>
            </a:r>
          </a:p>
          <a:p>
            <a:pPr lvl="1"/>
            <a:r>
              <a:rPr lang="en-US" sz="3600" b="1" dirty="0">
                <a:latin typeface="Garamond" panose="02020404030301010803" pitchFamily="18" charset="0"/>
              </a:rPr>
              <a:t>“that could reasonably be expected to cause substantial harm to the environment by discharging CWA hazardous substances”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93E2606-3B47-FA86-5BE2-21055AC44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1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68"/>
    </mc:Choice>
    <mc:Fallback xmlns="">
      <p:transition spd="slow" advTm="46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01C0-5BC3-467D-831E-0109F531A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24" y="417581"/>
            <a:ext cx="8761413" cy="505958"/>
          </a:xfrm>
        </p:spPr>
        <p:txBody>
          <a:bodyPr anchor="b">
            <a:no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Garamond" panose="02020404030301010803" pitchFamily="18" charset="0"/>
              </a:rPr>
              <a:t>NASTTPO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E37C4-2E25-43C7-A96E-D80CB8CB9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80160"/>
            <a:ext cx="11715750" cy="4907280"/>
          </a:xfrm>
        </p:spPr>
        <p:txBody>
          <a:bodyPr anchor="ctr"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>
                <a:latin typeface="Garamond" panose="02020404030301010803" pitchFamily="18" charset="0"/>
              </a:rPr>
              <a:t>Add 294 CWA </a:t>
            </a:r>
            <a:r>
              <a:rPr lang="en-US" sz="4400" b="1" dirty="0" err="1">
                <a:latin typeface="Garamond" panose="02020404030301010803" pitchFamily="18" charset="0"/>
              </a:rPr>
              <a:t>haz</a:t>
            </a:r>
            <a:r>
              <a:rPr lang="en-US" sz="4400" b="1" dirty="0">
                <a:latin typeface="Garamond" panose="02020404030301010803" pitchFamily="18" charset="0"/>
              </a:rPr>
              <a:t> substances to</a:t>
            </a:r>
            <a:r>
              <a:rPr lang="en-US" sz="4400" b="1" dirty="0">
                <a:solidFill>
                  <a:schemeClr val="tx1"/>
                </a:solidFill>
                <a:latin typeface="Garamond" panose="02020404030301010803" pitchFamily="18" charset="0"/>
              </a:rPr>
              <a:t> “list-of-lists”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>
                <a:latin typeface="Garamond" panose="02020404030301010803" pitchFamily="18" charset="0"/>
              </a:rPr>
              <a:t>Reduce the </a:t>
            </a:r>
            <a:r>
              <a:rPr lang="en-US" sz="4400" b="1" dirty="0">
                <a:solidFill>
                  <a:schemeClr val="tx1"/>
                </a:solidFill>
                <a:latin typeface="Garamond" panose="02020404030301010803" pitchFamily="18" charset="0"/>
              </a:rPr>
              <a:t>proposed thresholds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400" b="1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SERCs may designate facilities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>
                <a:latin typeface="Garamond" panose="02020404030301010803" pitchFamily="18" charset="0"/>
              </a:rPr>
              <a:t>P</a:t>
            </a:r>
            <a:r>
              <a:rPr lang="en-US" sz="4400" b="1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otential for harm to 1st responders to be a criteria triggering planning requirements</a:t>
            </a:r>
          </a:p>
          <a:p>
            <a:endParaRPr lang="en-US" b="1" i="0" dirty="0">
              <a:solidFill>
                <a:schemeClr val="tx1"/>
              </a:solidFill>
              <a:effectLst/>
              <a:latin typeface="GothamLight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6685892-6573-44BE-08CA-70473E65E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10"/>
    </mc:Choice>
    <mc:Fallback xmlns="">
      <p:transition spd="slow" advTm="120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D11A-0D26-40E8-AE61-A635E0835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04" y="256826"/>
            <a:ext cx="8761413" cy="679164"/>
          </a:xfrm>
        </p:spPr>
        <p:txBody>
          <a:bodyPr anchor="b"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Garamond" panose="02020404030301010803" pitchFamily="18" charset="0"/>
              </a:rPr>
              <a:t>MORE NASTTPO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C710C-6B52-432A-A4F9-45DAF514A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470" y="1427731"/>
            <a:ext cx="11139170" cy="4382132"/>
          </a:xfrm>
        </p:spPr>
        <p:txBody>
          <a:bodyPr anchor="ctr">
            <a:normAutofit lnSpcReduction="1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latin typeface="Garamond" panose="02020404030301010803" pitchFamily="18" charset="0"/>
              </a:rPr>
              <a:t>M</a:t>
            </a:r>
            <a:r>
              <a:rPr lang="en-US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andate ICS training for “qualified individual”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latin typeface="Garamond" panose="02020404030301010803" pitchFamily="18" charset="0"/>
              </a:rPr>
              <a:t>Improved </a:t>
            </a:r>
            <a:r>
              <a:rPr lang="en-US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coordination requirements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latin typeface="Garamond" panose="02020404030301010803" pitchFamily="18" charset="0"/>
              </a:rPr>
              <a:t>M</a:t>
            </a:r>
            <a:r>
              <a:rPr lang="en-US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andate compliance with ASTM E3241-20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latin typeface="Garamond" panose="02020404030301010803" pitchFamily="18" charset="0"/>
              </a:rPr>
              <a:t>A</a:t>
            </a:r>
            <a:r>
              <a:rPr lang="en-US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utomatic sharing of plans with LEPCs and responders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Exercises if requested by LEPCs, EM or responders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DD09464-5354-9DDB-0C3A-22861E93D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4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93"/>
    </mc:Choice>
    <mc:Fallback xmlns="">
      <p:transition spd="slow" advTm="156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2B5DD-5CE7-4D49-9B1F-9612C4571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96" y="297181"/>
            <a:ext cx="10557164" cy="75095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b="1" dirty="0">
                <a:solidFill>
                  <a:schemeClr val="tx2"/>
                </a:solidFill>
                <a:latin typeface="Garamond" panose="02020404030301010803" pitchFamily="18" charset="0"/>
              </a:rPr>
              <a:t>PRESSURE ON EPA TO EXPAND RMP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77E45-0CFC-45B9-AC6B-775FD67C5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048140"/>
            <a:ext cx="10973840" cy="5512680"/>
          </a:xfrm>
        </p:spPr>
        <p:txBody>
          <a:bodyPr anchor="ctr"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Emphasis on EJ Issues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April 14, 2022 Letter from Members of Congress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“Common sense emergency response measures, such as back-up power, leak detection, and real-time air monitoring, along with broad and accessible information access – such as multilingual outreach before an incident occurs – should be included.”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6F913BB-51E5-AD9A-0A72-AC44B18D0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0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16"/>
    </mc:Choice>
    <mc:Fallback xmlns="">
      <p:transition spd="slow" advTm="78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BDD92-1671-4A6A-BA61-BD2C88F9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27" y="110892"/>
            <a:ext cx="9475981" cy="724456"/>
          </a:xfrm>
        </p:spPr>
        <p:txBody>
          <a:bodyPr/>
          <a:lstStyle/>
          <a:p>
            <a:r>
              <a:rPr lang="en-US" dirty="0"/>
              <a:t>IAFC/PHMSA HAZMAT ROUNDTABLE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6F334-A05D-4FCB-B26D-9705DFDD0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070" y="1016001"/>
            <a:ext cx="11355859" cy="5842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300" b="1" dirty="0">
                <a:latin typeface="Garamond" panose="02020404030301010803" pitchFamily="18" charset="0"/>
              </a:rPr>
              <a:t>Detailed 2021/2022 &amp; May 2023 (planned) meetings</a:t>
            </a:r>
          </a:p>
          <a:p>
            <a:pPr>
              <a:lnSpc>
                <a:spcPct val="100000"/>
              </a:lnSpc>
            </a:pPr>
            <a:r>
              <a:rPr lang="en-US" sz="3300" b="1" dirty="0">
                <a:latin typeface="Garamond" panose="02020404030301010803" pitchFamily="18" charset="0"/>
              </a:rPr>
              <a:t>Broad Federal participation.</a:t>
            </a:r>
          </a:p>
          <a:p>
            <a:pPr lvl="1">
              <a:lnSpc>
                <a:spcPct val="100000"/>
              </a:lnSpc>
            </a:pPr>
            <a:r>
              <a:rPr lang="en-US" sz="3100" b="1" dirty="0">
                <a:latin typeface="Garamond" panose="02020404030301010803" pitchFamily="18" charset="0"/>
              </a:rPr>
              <a:t>Reports on the USB drives</a:t>
            </a:r>
          </a:p>
          <a:p>
            <a:pPr>
              <a:lnSpc>
                <a:spcPct val="100000"/>
              </a:lnSpc>
            </a:pPr>
            <a:r>
              <a:rPr lang="en-US" sz="3300" b="1" dirty="0">
                <a:latin typeface="Garamond" panose="02020404030301010803" pitchFamily="18" charset="0"/>
              </a:rPr>
              <a:t>Interesting findings:</a:t>
            </a:r>
          </a:p>
          <a:p>
            <a:pPr lvl="1">
              <a:lnSpc>
                <a:spcPct val="100000"/>
              </a:lnSpc>
            </a:pPr>
            <a:r>
              <a:rPr lang="en-US" sz="3100" b="1" dirty="0">
                <a:latin typeface="Garamond" panose="02020404030301010803" pitchFamily="18" charset="0"/>
              </a:rPr>
              <a:t>LEPCs should focus on All-Hazards planning</a:t>
            </a:r>
          </a:p>
          <a:p>
            <a:pPr lvl="1">
              <a:lnSpc>
                <a:spcPct val="100000"/>
              </a:lnSpc>
            </a:pPr>
            <a:r>
              <a:rPr lang="en-US" sz="3100" b="1" dirty="0">
                <a:latin typeface="Garamond" panose="02020404030301010803" pitchFamily="18" charset="0"/>
              </a:rPr>
              <a:t>LEPCs should not do free-standing hazmat plans. </a:t>
            </a:r>
          </a:p>
          <a:p>
            <a:pPr lvl="1">
              <a:lnSpc>
                <a:spcPct val="100000"/>
              </a:lnSpc>
            </a:pPr>
            <a:r>
              <a:rPr lang="en-US" sz="3100" b="1" dirty="0">
                <a:latin typeface="Garamond" panose="02020404030301010803" pitchFamily="18" charset="0"/>
              </a:rPr>
              <a:t>Instead: </a:t>
            </a:r>
          </a:p>
          <a:p>
            <a:pPr lvl="2">
              <a:lnSpc>
                <a:spcPct val="100000"/>
              </a:lnSpc>
            </a:pPr>
            <a:r>
              <a:rPr lang="en-US" sz="2900" b="1" dirty="0">
                <a:latin typeface="Garamond" panose="02020404030301010803" pitchFamily="18" charset="0"/>
              </a:rPr>
              <a:t>Integrate into local all-hazards plan</a:t>
            </a:r>
          </a:p>
          <a:p>
            <a:pPr lvl="2">
              <a:lnSpc>
                <a:spcPct val="100000"/>
              </a:lnSpc>
            </a:pPr>
            <a:r>
              <a:rPr lang="en-US" sz="2900" b="1" dirty="0">
                <a:latin typeface="Garamond" panose="02020404030301010803" pitchFamily="18" charset="0"/>
              </a:rPr>
              <a:t>Many LEPCs are already the core of the all-hazards planning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76A1C-5CDE-459B-9CF8-E2C4C8F00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fld id="{398AE480-D84F-490C-9BC0-1C03E516E9C0}" type="slidenum">
              <a:rPr lang="en-US">
                <a:latin typeface="Rockwell"/>
                <a:cs typeface="Arial" panose="020B0604020202020204" pitchFamily="34" charset="0"/>
              </a:rPr>
              <a:pPr defTabSz="829544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>
              <a:latin typeface="Rockwell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52BDA2E-78D5-98B5-773F-9EFBB71DF7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7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625"/>
    </mc:Choice>
    <mc:Fallback xmlns="">
      <p:transition spd="slow" advTm="124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2B5DD-5CE7-4D49-9B1F-9612C4571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262890"/>
            <a:ext cx="8761413" cy="73152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b="1" dirty="0">
                <a:solidFill>
                  <a:schemeClr val="tx2"/>
                </a:solidFill>
                <a:latin typeface="Garamond" panose="02020404030301010803" pitchFamily="18" charset="0"/>
              </a:rPr>
              <a:t>AND THAT’S WHAT EPA DID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77E45-0CFC-45B9-AC6B-775FD67C5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4431"/>
            <a:ext cx="11856720" cy="5551169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“Safer Communities by Chemical Accident Prevention”</a:t>
            </a:r>
          </a:p>
          <a:p>
            <a:pPr lvl="1"/>
            <a:r>
              <a:rPr lang="en-US" sz="3600" b="1" u="sng" dirty="0">
                <a:latin typeface="Garamond" panose="02020404030301010803" pitchFamily="18" charset="0"/>
              </a:rPr>
              <a:t>Information upon request </a:t>
            </a:r>
            <a:r>
              <a:rPr lang="en-US" sz="3600" b="1" dirty="0">
                <a:latin typeface="Garamond" panose="02020404030301010803" pitchFamily="18" charset="0"/>
              </a:rPr>
              <a:t>to anyone within 6-miles in the language preferred by the requestor.</a:t>
            </a:r>
          </a:p>
          <a:p>
            <a:pPr lvl="1"/>
            <a:r>
              <a:rPr lang="en-US" sz="3600" b="1" dirty="0">
                <a:latin typeface="Garamond" panose="02020404030301010803" pitchFamily="18" charset="0"/>
              </a:rPr>
              <a:t>Requires </a:t>
            </a:r>
            <a:r>
              <a:rPr lang="en-US" sz="3600" b="1" u="sng" dirty="0">
                <a:latin typeface="Garamond" panose="02020404030301010803" pitchFamily="18" charset="0"/>
              </a:rPr>
              <a:t>safer technologies </a:t>
            </a:r>
          </a:p>
          <a:p>
            <a:pPr lvl="1"/>
            <a:r>
              <a:rPr lang="en-US" sz="3600" b="1" dirty="0">
                <a:latin typeface="Garamond" panose="02020404030301010803" pitchFamily="18" charset="0"/>
              </a:rPr>
              <a:t>Greater employee participation &amp; third-party audits</a:t>
            </a:r>
          </a:p>
          <a:p>
            <a:pPr lvl="1"/>
            <a:r>
              <a:rPr lang="en-US" sz="3600" b="1" dirty="0">
                <a:latin typeface="Garamond" panose="02020404030301010803" pitchFamily="18" charset="0"/>
              </a:rPr>
              <a:t>Risks of natural hazards, </a:t>
            </a:r>
            <a:r>
              <a:rPr lang="en-US" sz="3600" b="1" u="sng" dirty="0">
                <a:latin typeface="Garamond" panose="02020404030301010803" pitchFamily="18" charset="0"/>
              </a:rPr>
              <a:t>climate change</a:t>
            </a:r>
            <a:r>
              <a:rPr lang="en-US" sz="3600" b="1" dirty="0">
                <a:latin typeface="Garamond" panose="02020404030301010803" pitchFamily="18" charset="0"/>
              </a:rPr>
              <a:t>, loss of power.</a:t>
            </a:r>
          </a:p>
          <a:p>
            <a:pPr lvl="1"/>
            <a:r>
              <a:rPr lang="en-US" sz="3600" b="1" dirty="0">
                <a:latin typeface="Garamond" panose="02020404030301010803" pitchFamily="18" charset="0"/>
              </a:rPr>
              <a:t>Coordination and exercises</a:t>
            </a:r>
          </a:p>
          <a:p>
            <a:pPr lvl="1"/>
            <a:r>
              <a:rPr lang="en-US" sz="3600" b="1" u="sng" dirty="0">
                <a:latin typeface="Garamond" panose="02020404030301010803" pitchFamily="18" charset="0"/>
              </a:rPr>
              <a:t>Facility siting </a:t>
            </a:r>
            <a:r>
              <a:rPr lang="en-US" sz="3600" b="1" dirty="0">
                <a:latin typeface="Garamond" panose="02020404030301010803" pitchFamily="18" charset="0"/>
              </a:rPr>
              <a:t>addressed in hazard reviews.</a:t>
            </a:r>
            <a:endParaRPr lang="en-US" sz="2000" b="1" dirty="0">
              <a:latin typeface="Garamond" panose="02020404030301010803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F5B02E2-612F-DA83-E765-B3B7BE316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5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595"/>
    </mc:Choice>
    <mc:Fallback xmlns="">
      <p:transition spd="slow" advTm="339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A4C1E-6749-791F-0BD1-88F2A12AC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86" y="136867"/>
            <a:ext cx="11153652" cy="735622"/>
          </a:xfrm>
        </p:spPr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EPA Retail Fertilizer Exemption Guidance</a:t>
            </a:r>
            <a:r>
              <a:rPr lang="en-US" b="1" dirty="0">
                <a:latin typeface="Calibri Light" panose="020F0302020204030204" pitchFamily="34" charset="0"/>
              </a:rPr>
              <a:t/>
            </a:r>
            <a:br>
              <a:rPr lang="en-US" b="1" dirty="0">
                <a:latin typeface="Calibri Light" panose="020F0302020204030204" pitchFamily="34" charset="0"/>
              </a:rPr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15B5-DFA0-C8DA-B193-1DF1BB16D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86" y="1040130"/>
            <a:ext cx="11418276" cy="5524793"/>
          </a:xfrm>
        </p:spPr>
        <p:txBody>
          <a:bodyPr>
            <a:normAutofit/>
          </a:bodyPr>
          <a:lstStyle/>
          <a:p>
            <a:pPr marR="1140">
              <a:spcAft>
                <a:spcPts val="1200"/>
              </a:spcAft>
            </a:pPr>
            <a:r>
              <a:rPr lang="en-US" sz="4200" b="1" i="0" u="none" strike="noStrike" baseline="0" dirty="0">
                <a:latin typeface="Garamond" panose="02020404030301010803" pitchFamily="18" charset="0"/>
              </a:rPr>
              <a:t>EPCRA section 311(e)(5) exempts retailers from reporting when held for sale to the ultimate customer (farmer who applies the fertilizer). </a:t>
            </a:r>
          </a:p>
          <a:p>
            <a:pPr marR="1140">
              <a:spcAft>
                <a:spcPts val="1200"/>
              </a:spcAft>
            </a:pPr>
            <a:r>
              <a:rPr lang="en-US" sz="4200" b="1" i="0" u="none" strike="noStrike" baseline="0" dirty="0">
                <a:latin typeface="Garamond" panose="02020404030301010803" pitchFamily="18" charset="0"/>
              </a:rPr>
              <a:t>The Exemption does not apply to:</a:t>
            </a:r>
          </a:p>
          <a:p>
            <a:pPr lvl="1"/>
            <a:r>
              <a:rPr lang="en-US" sz="4000" b="1" i="0" u="none" strike="noStrike" baseline="0" dirty="0">
                <a:latin typeface="Garamond" panose="02020404030301010803" pitchFamily="18" charset="0"/>
              </a:rPr>
              <a:t>Fertilizers mixed or blended with other things</a:t>
            </a:r>
          </a:p>
          <a:p>
            <a:pPr lvl="1"/>
            <a:r>
              <a:rPr lang="en-US" sz="4000" b="1" i="0" u="none" strike="noStrike" baseline="0" dirty="0">
                <a:latin typeface="Garamond" panose="02020404030301010803" pitchFamily="18" charset="0"/>
              </a:rPr>
              <a:t>Other chemicals that are used or stored on site</a:t>
            </a:r>
            <a:endParaRPr lang="en-US" b="1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67460DA-FDD5-9D27-A0DA-552ABB86A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92"/>
    </mc:Choice>
    <mc:Fallback xmlns="">
      <p:transition spd="slow" advTm="79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E57C3-8543-43AE-9AE1-51C79AEF9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251" y="166968"/>
            <a:ext cx="9404723" cy="804582"/>
          </a:xfrm>
        </p:spPr>
        <p:txBody>
          <a:bodyPr/>
          <a:lstStyle/>
          <a:p>
            <a:r>
              <a:rPr lang="en-US" sz="4400" b="1" dirty="0">
                <a:latin typeface="Garamond" panose="02020404030301010803" pitchFamily="18" charset="0"/>
              </a:rPr>
              <a:t>THE NEXT BIG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891EA-3CD8-4D2A-A31D-693C04D33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10" y="971550"/>
            <a:ext cx="11349990" cy="504825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PFAS</a:t>
            </a:r>
          </a:p>
          <a:p>
            <a:r>
              <a:rPr lang="en-US" sz="3600" b="1" dirty="0">
                <a:latin typeface="Garamond" panose="02020404030301010803" pitchFamily="18" charset="0"/>
              </a:rPr>
              <a:t>Bans and product substitution risks</a:t>
            </a:r>
          </a:p>
          <a:p>
            <a:pPr lvl="1"/>
            <a:r>
              <a:rPr lang="en-US" sz="3600" b="1" dirty="0">
                <a:latin typeface="Garamond" panose="02020404030301010803" pitchFamily="18" charset="0"/>
              </a:rPr>
              <a:t>Burning ammonia with coal</a:t>
            </a:r>
          </a:p>
          <a:p>
            <a:r>
              <a:rPr lang="en-US" sz="3600" b="1" dirty="0">
                <a:latin typeface="Garamond" panose="02020404030301010803" pitchFamily="18" charset="0"/>
              </a:rPr>
              <a:t>Failure to manage change</a:t>
            </a:r>
          </a:p>
          <a:p>
            <a:pPr lvl="1"/>
            <a:r>
              <a:rPr lang="en-US" sz="3600" b="1" dirty="0">
                <a:latin typeface="Garamond" panose="02020404030301010803" pitchFamily="18" charset="0"/>
              </a:rPr>
              <a:t>Maintenance cycles to climate change</a:t>
            </a:r>
          </a:p>
          <a:p>
            <a:r>
              <a:rPr lang="en-US" sz="3600" b="1" dirty="0">
                <a:latin typeface="Garamond" panose="02020404030301010803" pitchFamily="18" charset="0"/>
              </a:rPr>
              <a:t>	New information sources – fenceline monitoring</a:t>
            </a:r>
          </a:p>
          <a:p>
            <a:r>
              <a:rPr lang="en-US" sz="3600" b="1" dirty="0">
                <a:latin typeface="Garamond" panose="02020404030301010803" pitchFamily="18" charset="0"/>
              </a:rPr>
              <a:t>Civil Rights &amp; Environmental Justice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54E8F1D-9269-1697-D8F4-C5D618726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8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00"/>
    </mc:Choice>
    <mc:Fallback xmlns="">
      <p:transition spd="slow" advTm="124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19F87-53FE-43CF-9E8D-A5FEE170D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258929"/>
            <a:ext cx="3845782" cy="48389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CPG 101 Ver. 3.0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848660-D038-42F6-A080-628E2CC50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274" y="674062"/>
            <a:ext cx="2519958" cy="33641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1344C-FD0B-4C37-97C6-6269725ED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6519" y="917384"/>
            <a:ext cx="7927216" cy="312079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544"/>
              </a:spcBef>
              <a:spcAft>
                <a:spcPts val="1633"/>
              </a:spcAft>
              <a:buNone/>
            </a:pPr>
            <a:r>
              <a:rPr lang="en-US" sz="2800" b="1" dirty="0">
                <a:latin typeface="Garamond" panose="02020404030301010803" pitchFamily="18" charset="0"/>
              </a:rPr>
              <a:t>There is a Civil Right to Emergency Planning</a:t>
            </a:r>
          </a:p>
          <a:p>
            <a:pPr marL="0" indent="0">
              <a:lnSpc>
                <a:spcPct val="100000"/>
              </a:lnSpc>
              <a:spcBef>
                <a:spcPts val="544"/>
              </a:spcBef>
              <a:spcAft>
                <a:spcPts val="1633"/>
              </a:spcAft>
              <a:buNone/>
            </a:pPr>
            <a:r>
              <a:rPr lang="en-US" sz="2800" b="1" dirty="0">
                <a:latin typeface="Garamond" panose="02020404030301010803" pitchFamily="18" charset="0"/>
              </a:rPr>
              <a:t>“State and local governments </a:t>
            </a:r>
            <a:r>
              <a:rPr lang="en-US" sz="2800" b="1" u="sng" dirty="0">
                <a:latin typeface="Garamond" panose="02020404030301010803" pitchFamily="18" charset="0"/>
              </a:rPr>
              <a:t>must comply </a:t>
            </a:r>
            <a:r>
              <a:rPr lang="en-US" sz="2800" b="1" dirty="0">
                <a:latin typeface="Garamond" panose="02020404030301010803" pitchFamily="18" charset="0"/>
              </a:rPr>
              <a:t>ADA in emergency- and disaster-related programs”  </a:t>
            </a:r>
            <a:r>
              <a:rPr lang="en-US" sz="2800" b="1" baseline="30000" dirty="0">
                <a:latin typeface="Garamond" panose="02020404030301010803" pitchFamily="18" charset="0"/>
              </a:rPr>
              <a:t>1</a:t>
            </a:r>
          </a:p>
          <a:p>
            <a:pPr marL="0" indent="0">
              <a:lnSpc>
                <a:spcPct val="100000"/>
              </a:lnSpc>
              <a:spcBef>
                <a:spcPts val="544"/>
              </a:spcBef>
              <a:spcAft>
                <a:spcPts val="1633"/>
              </a:spcAft>
              <a:buNone/>
            </a:pPr>
            <a:r>
              <a:rPr lang="en-US" sz="2800" b="1" dirty="0">
                <a:latin typeface="Garamond" panose="02020404030301010803" pitchFamily="18" charset="0"/>
              </a:rPr>
              <a:t>“planners </a:t>
            </a:r>
            <a:r>
              <a:rPr lang="en-US" sz="2800" b="1" u="sng" dirty="0">
                <a:latin typeface="Garamond" panose="02020404030301010803" pitchFamily="18" charset="0"/>
              </a:rPr>
              <a:t>must comply with Title VI of the Civil Rights Act, </a:t>
            </a:r>
            <a:r>
              <a:rPr lang="en-US" sz="2800" b="1" dirty="0">
                <a:latin typeface="Garamond" panose="02020404030301010803" pitchFamily="18" charset="0"/>
              </a:rPr>
              <a:t>and other federal, state or local anti-discrimination laws.”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D1FEDD-CFA0-4408-9403-9D9C31256813}"/>
              </a:ext>
            </a:extLst>
          </p:cNvPr>
          <p:cNvSpPr txBox="1"/>
          <p:nvPr/>
        </p:nvSpPr>
        <p:spPr>
          <a:xfrm>
            <a:off x="1414130" y="6200594"/>
            <a:ext cx="9207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1</a:t>
            </a:r>
            <a:r>
              <a:rPr lang="en-US" sz="2400" b="1" dirty="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Look at </a:t>
            </a:r>
            <a:r>
              <a:rPr lang="en-US" sz="2400" b="1" i="1" dirty="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ada.gov </a:t>
            </a:r>
            <a:r>
              <a:rPr lang="en-US" sz="2400" b="1" dirty="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to understand the magnitude of the mandate.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1BBCE9-76DE-493B-AC13-C71050F509BC}"/>
              </a:ext>
            </a:extLst>
          </p:cNvPr>
          <p:cNvSpPr txBox="1"/>
          <p:nvPr/>
        </p:nvSpPr>
        <p:spPr>
          <a:xfrm>
            <a:off x="952833" y="4038183"/>
            <a:ext cx="109409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544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“In the nation’s system of emergency management, the local government acts first to address the public’s emergency needs.  … </a:t>
            </a:r>
            <a:r>
              <a:rPr lang="en-US" sz="2400" b="1" dirty="0">
                <a:solidFill>
                  <a:prstClr val="black"/>
                </a:solidFill>
                <a:highlight>
                  <a:srgbClr val="FFFF00"/>
                </a:highlight>
                <a:latin typeface="Book Antiqua" panose="02040602050305030304" pitchFamily="18" charset="0"/>
                <a:cs typeface="Arial" panose="020B0604020202020204" pitchFamily="34" charset="0"/>
              </a:rPr>
              <a:t>At a minimum</a:t>
            </a:r>
            <a:r>
              <a:rPr lang="en-US" sz="2400" b="1" dirty="0">
                <a:solidFill>
                  <a:prstClr val="black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, these measures include priorities such as warning, emergency public information, evacuation, shelter, security, emergency medical care and tactical communications.”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57F4CDF-CF5A-527D-6639-8B70A64E0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42"/>
    </mc:Choice>
    <mc:Fallback xmlns="">
      <p:transition spd="slow" advTm="52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19F87-53FE-43CF-9E8D-A5FEE170D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887" y="259262"/>
            <a:ext cx="8236474" cy="48384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Garamond" panose="02020404030301010803" pitchFamily="18" charset="0"/>
              </a:rPr>
              <a:t>Local Officials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1344C-FD0B-4C37-97C6-6269725ED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6" y="743102"/>
            <a:ext cx="7930334" cy="5855637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544"/>
              </a:spcAft>
              <a:buNone/>
            </a:pPr>
            <a:r>
              <a:rPr lang="en-US" sz="2800" b="1" dirty="0">
                <a:latin typeface="Garamond" panose="02020404030301010803" pitchFamily="18" charset="0"/>
              </a:rPr>
              <a:t>Senior officials are responsible to develop and maintain partnerships with those most affected by disasters. 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544"/>
              </a:spcAft>
              <a:buNone/>
            </a:pPr>
            <a:r>
              <a:rPr lang="en-US" sz="2800" b="1" dirty="0">
                <a:latin typeface="Garamond" panose="02020404030301010803" pitchFamily="18" charset="0"/>
              </a:rPr>
              <a:t>Individuals with disabilities are protected by the ADA for services and activities provided by state and local governments and third parties.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544"/>
              </a:spcAft>
              <a:buNone/>
            </a:pPr>
            <a:r>
              <a:rPr lang="en-US" sz="2800" b="1" dirty="0">
                <a:latin typeface="Garamond" panose="02020404030301010803" pitchFamily="18" charset="0"/>
              </a:rPr>
              <a:t>A “One-Size-Fits-All” approach to planning, resourcing and information dissemination does not work.</a:t>
            </a:r>
          </a:p>
          <a:p>
            <a:pPr marL="530352" lvl="1" indent="0">
              <a:lnSpc>
                <a:spcPct val="100000"/>
              </a:lnSpc>
              <a:spcBef>
                <a:spcPts val="1200"/>
              </a:spcBef>
              <a:spcAft>
                <a:spcPts val="544"/>
              </a:spcAft>
              <a:buNone/>
            </a:pPr>
            <a:r>
              <a:rPr lang="en-US" sz="2800" b="1" dirty="0">
                <a:latin typeface="Garamond" panose="02020404030301010803" pitchFamily="18" charset="0"/>
              </a:rPr>
              <a:t>Establish a core planning team with … representatives from among people with access and functional needs;</a:t>
            </a:r>
          </a:p>
          <a:p>
            <a:pPr marL="530352" lvl="1" indent="0">
              <a:lnSpc>
                <a:spcPct val="100000"/>
              </a:lnSpc>
              <a:spcBef>
                <a:spcPts val="1200"/>
              </a:spcBef>
              <a:spcAft>
                <a:spcPts val="544"/>
              </a:spcAft>
              <a:buNone/>
            </a:pPr>
            <a:r>
              <a:rPr lang="en-US" sz="2800" b="1" dirty="0">
                <a:latin typeface="Garamond" panose="02020404030301010803" pitchFamily="18" charset="0"/>
              </a:rPr>
              <a:t>Integrating people with access and functional needs through public outreach in plans, trainings and exercises;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20A6EA-7DD5-8C20-DC5F-EAF5A20FB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32" y="871009"/>
            <a:ext cx="2683116" cy="33935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635ED7-AE18-3850-D5FA-D944690299A6}"/>
              </a:ext>
            </a:extLst>
          </p:cNvPr>
          <p:cNvSpPr txBox="1"/>
          <p:nvPr/>
        </p:nvSpPr>
        <p:spPr>
          <a:xfrm>
            <a:off x="815278" y="4475080"/>
            <a:ext cx="332446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highlight>
                  <a:srgbClr val="FFFF00"/>
                </a:highlight>
                <a:latin typeface="Garamond" panose="02020404030301010803" pitchFamily="18" charset="0"/>
              </a:rPr>
              <a:t>Key Message:</a:t>
            </a:r>
          </a:p>
          <a:p>
            <a:endParaRPr lang="en-US" sz="1600" b="1" dirty="0">
              <a:highlight>
                <a:srgbClr val="FFFF00"/>
              </a:highlight>
              <a:latin typeface="Garamond" panose="02020404030301010803" pitchFamily="18" charset="0"/>
            </a:endParaRPr>
          </a:p>
          <a:p>
            <a:r>
              <a:rPr lang="en-US" sz="2400" b="1" dirty="0">
                <a:highlight>
                  <a:srgbClr val="FFFF00"/>
                </a:highlight>
                <a:latin typeface="Garamond" panose="02020404030301010803" pitchFamily="18" charset="0"/>
              </a:rPr>
              <a:t>Support equitable and comprehensive disaster preparedness, response and recovery.</a:t>
            </a:r>
          </a:p>
        </p:txBody>
      </p:sp>
    </p:spTree>
    <p:extLst>
      <p:ext uri="{BB962C8B-B14F-4D97-AF65-F5344CB8AC3E}">
        <p14:creationId xmlns:p14="http://schemas.microsoft.com/office/powerpoint/2010/main" val="1505334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19F87-53FE-43CF-9E8D-A5FEE170D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5672" y="74075"/>
            <a:ext cx="4398801" cy="48389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EPA EJ ACTION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1344C-FD0B-4C37-97C6-6269725ED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6180" y="598676"/>
            <a:ext cx="8123038" cy="597999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Aft>
                <a:spcPts val="544"/>
              </a:spcAft>
              <a:buNone/>
            </a:pPr>
            <a:endParaRPr lang="en-US" sz="1452" b="1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600" b="1" dirty="0">
                <a:latin typeface="Garamond" panose="02020404030301010803" pitchFamily="18" charset="0"/>
              </a:rPr>
              <a:t>[I]</a:t>
            </a:r>
            <a:r>
              <a:rPr lang="en-US" sz="2600" b="1" dirty="0" err="1">
                <a:latin typeface="Garamond" panose="02020404030301010803" pitchFamily="18" charset="0"/>
              </a:rPr>
              <a:t>ncorporate</a:t>
            </a:r>
            <a:r>
              <a:rPr lang="en-US" sz="2600" b="1" dirty="0">
                <a:latin typeface="Garamond" panose="02020404030301010803" pitchFamily="18" charset="0"/>
              </a:rPr>
              <a:t> an EJ function and staffing support within the Incident Management Team and Emergency Operations Center structures ….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600" b="1" dirty="0">
                <a:latin typeface="Garamond" panose="02020404030301010803" pitchFamily="18" charset="0"/>
              </a:rPr>
              <a:t>[E]</a:t>
            </a:r>
            <a:r>
              <a:rPr lang="en-US" sz="2600" b="1" dirty="0" err="1">
                <a:latin typeface="Garamond" panose="02020404030301010803" pitchFamily="18" charset="0"/>
              </a:rPr>
              <a:t>nsure</a:t>
            </a:r>
            <a:r>
              <a:rPr lang="en-US" sz="2600" b="1" dirty="0">
                <a:latin typeface="Garamond" panose="02020404030301010803" pitchFamily="18" charset="0"/>
              </a:rPr>
              <a:t> that EJ issues are addressed in a timely manner and briefed to the Incident Command/Unified Command ….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600" b="1" dirty="0">
                <a:latin typeface="Garamond" panose="02020404030301010803" pitchFamily="18" charset="0"/>
              </a:rPr>
              <a:t>[D]</a:t>
            </a:r>
            <a:r>
              <a:rPr lang="en-US" sz="2600" b="1" dirty="0" err="1">
                <a:latin typeface="Garamond" panose="02020404030301010803" pitchFamily="18" charset="0"/>
              </a:rPr>
              <a:t>evelop</a:t>
            </a:r>
            <a:r>
              <a:rPr lang="en-US" sz="2600" b="1" dirty="0">
                <a:latin typeface="Garamond" panose="02020404030301010803" pitchFamily="18" charset="0"/>
              </a:rPr>
              <a:t> public participation guidelines for disaster response situations… </a:t>
            </a:r>
            <a:r>
              <a:rPr lang="en-US" sz="2000" b="1" dirty="0">
                <a:latin typeface="Garamond" panose="02020404030301010803" pitchFamily="18" charset="0"/>
              </a:rPr>
              <a:t>_________________________________________________________</a:t>
            </a:r>
          </a:p>
          <a:p>
            <a:pPr marL="0" indent="0">
              <a:lnSpc>
                <a:spcPct val="100000"/>
              </a:lnSpc>
              <a:spcAft>
                <a:spcPts val="544"/>
              </a:spcAft>
              <a:buNone/>
            </a:pPr>
            <a:r>
              <a:rPr lang="en-US" sz="2600" b="1" dirty="0">
                <a:latin typeface="Garamond" panose="02020404030301010803" pitchFamily="18" charset="0"/>
              </a:rPr>
              <a:t>EJ is a key aspect of any regulatory compliance program involving emergency preparedness. </a:t>
            </a:r>
          </a:p>
          <a:p>
            <a:pPr marL="0" indent="0">
              <a:lnSpc>
                <a:spcPct val="100000"/>
              </a:lnSpc>
              <a:spcAft>
                <a:spcPts val="544"/>
              </a:spcAft>
              <a:buNone/>
            </a:pPr>
            <a:r>
              <a:rPr lang="en-US" sz="2600" b="1" dirty="0">
                <a:latin typeface="Garamond" panose="02020404030301010803" pitchFamily="18" charset="0"/>
              </a:rPr>
              <a:t>	- RMP rule.</a:t>
            </a:r>
            <a:endParaRPr lang="en-US" sz="1452" b="1" dirty="0">
              <a:latin typeface="Garamond" panose="020204040303010108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635ED7-AE18-3850-D5FA-D944690299A6}"/>
              </a:ext>
            </a:extLst>
          </p:cNvPr>
          <p:cNvSpPr txBox="1"/>
          <p:nvPr/>
        </p:nvSpPr>
        <p:spPr>
          <a:xfrm>
            <a:off x="928826" y="3658612"/>
            <a:ext cx="2884943" cy="260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544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Key Message: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highlight>
                <a:srgbClr val="FFFF00"/>
              </a:highlight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</a:pPr>
            <a:r>
              <a:rPr lang="en-US" sz="2300" b="1" dirty="0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Ensuring compliance … with … civil rights laws … including Title VI of the Civil Rights Act 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3E8420-064C-E64B-B84E-FBB961074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55" y="414764"/>
            <a:ext cx="2314121" cy="301423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42BC5D7-9E40-BA43-BAEE-32C553756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3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68"/>
    </mc:Choice>
    <mc:Fallback xmlns="">
      <p:transition spd="slow" advTm="38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DB9C-312B-2D3C-B0C8-BFCA83D78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970" y="247650"/>
            <a:ext cx="11144250" cy="769620"/>
          </a:xfrm>
        </p:spPr>
        <p:txBody>
          <a:bodyPr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CLIMATE CHANGE RISKS FOR CHEMICAL RELEASES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42110-D249-3AFB-F945-673665AEC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970" y="1234440"/>
            <a:ext cx="10972800" cy="576072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200" b="1" dirty="0">
                <a:latin typeface="Garamond" panose="02020404030301010803" pitchFamily="18" charset="0"/>
              </a:rPr>
              <a:t>EPA, CSB, FEMA, UN, OTHERS  </a:t>
            </a:r>
          </a:p>
          <a:p>
            <a:pPr lvl="1">
              <a:lnSpc>
                <a:spcPct val="110000"/>
              </a:lnSpc>
            </a:pPr>
            <a:r>
              <a:rPr lang="en-US" sz="3200" b="1" i="0" dirty="0">
                <a:latin typeface="Garamond" panose="02020404030301010803" pitchFamily="18" charset="0"/>
              </a:rPr>
              <a:t>“</a:t>
            </a:r>
            <a:r>
              <a:rPr lang="en-US" sz="3200" b="1" i="0" dirty="0" err="1">
                <a:latin typeface="Garamond" panose="02020404030301010803" pitchFamily="18" charset="0"/>
              </a:rPr>
              <a:t>NaTech</a:t>
            </a:r>
            <a:r>
              <a:rPr lang="en-US" sz="3200" b="1" i="0" dirty="0">
                <a:latin typeface="Garamond" panose="02020404030301010803" pitchFamily="18" charset="0"/>
              </a:rPr>
              <a:t>” disasters - natural hazard caused releases</a:t>
            </a:r>
          </a:p>
          <a:p>
            <a:pPr lvl="1">
              <a:lnSpc>
                <a:spcPct val="110000"/>
              </a:lnSpc>
            </a:pPr>
            <a:r>
              <a:rPr lang="en-US" sz="3200" b="1" i="0" dirty="0">
                <a:latin typeface="Garamond" panose="02020404030301010803" pitchFamily="18" charset="0"/>
              </a:rPr>
              <a:t>Regulatory actions - more than CWA or RMP changes</a:t>
            </a:r>
          </a:p>
          <a:p>
            <a:pPr>
              <a:lnSpc>
                <a:spcPct val="110000"/>
              </a:lnSpc>
            </a:pPr>
            <a:r>
              <a:rPr lang="en-US" sz="3200" b="1" dirty="0">
                <a:latin typeface="Garamond" panose="02020404030301010803" pitchFamily="18" charset="0"/>
              </a:rPr>
              <a:t>ENFORCEMENT &amp; CRIMINAL PROSECUTIONS  </a:t>
            </a:r>
          </a:p>
          <a:p>
            <a:pPr lvl="1">
              <a:lnSpc>
                <a:spcPct val="110000"/>
              </a:lnSpc>
            </a:pPr>
            <a:r>
              <a:rPr lang="en-US" sz="3200" b="1" i="0" dirty="0">
                <a:latin typeface="Garamond" panose="02020404030301010803" pitchFamily="18" charset="0"/>
              </a:rPr>
              <a:t>Extreme weather should be anticipated - negligent or reckless disregard of the hazard and failure to prepare</a:t>
            </a:r>
          </a:p>
          <a:p>
            <a:pPr>
              <a:lnSpc>
                <a:spcPct val="110000"/>
              </a:lnSpc>
            </a:pPr>
            <a:r>
              <a:rPr lang="en-US" sz="3200" b="1" dirty="0">
                <a:latin typeface="Garamond" panose="02020404030301010803" pitchFamily="18" charset="0"/>
              </a:rPr>
              <a:t>NASTTPO guidance document for LEPCs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6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FD0C2-8741-C7A3-FE35-D7CD9EA54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980" y="228600"/>
            <a:ext cx="10618470" cy="67437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EPA EXPECTATIONS – CLIMATE CHANGE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11EF0-CFCF-24E9-7102-685674A26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80" y="1268730"/>
            <a:ext cx="11327130" cy="558927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FINES VS PROSECUTION FOR RELEASES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3600" b="1" i="0" dirty="0">
                <a:latin typeface="Garamond" panose="02020404030301010803" pitchFamily="18" charset="0"/>
              </a:rPr>
              <a:t>Extreme weather events should be anticipated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3600" b="1" i="0" dirty="0">
                <a:latin typeface="Garamond" panose="02020404030301010803" pitchFamily="18" charset="0"/>
              </a:rPr>
              <a:t>Shut down procedures power loss &amp; flooding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3600" b="1" i="0" dirty="0">
                <a:latin typeface="Garamond" panose="02020404030301010803" pitchFamily="18" charset="0"/>
              </a:rPr>
              <a:t>Safety procedures for power loss &amp; flooding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3600" b="1" i="0" dirty="0">
                <a:latin typeface="Garamond" panose="02020404030301010803" pitchFamily="18" charset="0"/>
              </a:rPr>
              <a:t>Employees are trained on procedures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3600" b="1" i="0" dirty="0">
                <a:latin typeface="Garamond" panose="02020404030301010803" pitchFamily="18" charset="0"/>
              </a:rPr>
              <a:t>Review release reporting requirements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3600" b="1" i="0" dirty="0">
                <a:latin typeface="Garamond" panose="02020404030301010803" pitchFamily="18" charset="0"/>
              </a:rPr>
              <a:t>Coordination with LEPCs &amp; Responders</a:t>
            </a:r>
          </a:p>
          <a:p>
            <a:pPr lvl="2"/>
            <a:r>
              <a:rPr lang="en-US" sz="3600" b="1" dirty="0">
                <a:latin typeface="Garamond" panose="02020404030301010803" pitchFamily="18" charset="0"/>
              </a:rPr>
              <a:t>ASTM Standard E3241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395348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5" y="1130603"/>
            <a:ext cx="2662765" cy="3452827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rgbClr val="EBEBEB"/>
                </a:solidFill>
                <a:latin typeface="Garamond" panose="02020404030301010803" pitchFamily="18" charset="0"/>
              </a:rPr>
              <a:t>AVOIDING CIVIL RIGHTS CLAIMS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437513"/>
            <a:ext cx="8339665" cy="4591687"/>
          </a:xfrm>
        </p:spPr>
        <p:txBody>
          <a:bodyPr anchor="ctr">
            <a:normAutofit lnSpcReduction="10000"/>
          </a:bodyPr>
          <a:lstStyle/>
          <a:p>
            <a:pPr marL="0" indent="0">
              <a:spcBef>
                <a:spcPts val="600"/>
              </a:spcBef>
              <a:buNone/>
            </a:pPr>
            <a:endParaRPr lang="en-US" sz="3200" b="1" dirty="0">
              <a:effectLst/>
              <a:latin typeface="Garamond" panose="02020404030301010803" pitchFamily="18" charset="0"/>
            </a:endParaRPr>
          </a:p>
          <a:p>
            <a:r>
              <a:rPr lang="en-US" sz="4000" b="1" dirty="0">
                <a:effectLst/>
                <a:latin typeface="Garamond" panose="02020404030301010803" pitchFamily="18" charset="0"/>
              </a:rPr>
              <a:t>Understand the risks locally</a:t>
            </a:r>
          </a:p>
          <a:p>
            <a:r>
              <a:rPr lang="en-US" sz="4000" b="1" dirty="0">
                <a:effectLst/>
                <a:latin typeface="Garamond" panose="02020404030301010803" pitchFamily="18" charset="0"/>
              </a:rPr>
              <a:t>Realistically understand capabilities</a:t>
            </a:r>
          </a:p>
          <a:p>
            <a:pPr lvl="1"/>
            <a:r>
              <a:rPr lang="en-US" sz="3000" b="1" dirty="0">
                <a:effectLst/>
                <a:latin typeface="Garamond" panose="02020404030301010803" pitchFamily="18" charset="0"/>
              </a:rPr>
              <a:t>Whole community not just response</a:t>
            </a:r>
          </a:p>
          <a:p>
            <a:r>
              <a:rPr lang="en-US" sz="4000" b="1" dirty="0">
                <a:effectLst/>
                <a:latin typeface="Garamond" panose="02020404030301010803" pitchFamily="18" charset="0"/>
              </a:rPr>
              <a:t>Communicate/educated to create realistic expectations</a:t>
            </a:r>
          </a:p>
          <a:p>
            <a:r>
              <a:rPr lang="en-US" sz="4000" b="1" dirty="0">
                <a:effectLst/>
                <a:latin typeface="Garamond" panose="02020404030301010803" pitchFamily="18" charset="0"/>
              </a:rPr>
              <a:t>Prevention/response/mitigation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1735752-A579-1FEB-FF58-50354553A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0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94"/>
    </mc:Choice>
    <mc:Fallback xmlns="">
      <p:transition spd="slow" advTm="152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5" y="1130603"/>
            <a:ext cx="3005665" cy="3452827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rgbClr val="EBEBEB"/>
                </a:solidFill>
                <a:latin typeface="Garamond" panose="02020404030301010803" pitchFamily="18" charset="0"/>
              </a:rPr>
              <a:t>Strategic Planning and Measuring Success As a Defense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742950"/>
            <a:ext cx="8339665" cy="5962650"/>
          </a:xfrm>
        </p:spPr>
        <p:txBody>
          <a:bodyPr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n-US" sz="3600" b="1" dirty="0">
                <a:effectLst/>
                <a:latin typeface="Garamond" panose="02020404030301010803" pitchFamily="18" charset="0"/>
              </a:rPr>
              <a:t>Honor your community conditions &amp; priorities - develop a vision of success</a:t>
            </a:r>
          </a:p>
          <a:p>
            <a:r>
              <a:rPr lang="en-US" sz="3600" b="1" dirty="0">
                <a:effectLst/>
                <a:latin typeface="Garamond" panose="02020404030301010803" pitchFamily="18" charset="0"/>
              </a:rPr>
              <a:t>Strategic plan to fill capability gaps</a:t>
            </a:r>
          </a:p>
          <a:p>
            <a:r>
              <a:rPr lang="en-US" sz="3600" b="1" dirty="0">
                <a:latin typeface="Garamond" panose="02020404030301010803" pitchFamily="18" charset="0"/>
              </a:rPr>
              <a:t>Prioritize with community participation</a:t>
            </a:r>
            <a:endParaRPr lang="en-US" sz="3600" b="1" dirty="0">
              <a:effectLst/>
              <a:latin typeface="Garamond" panose="02020404030301010803" pitchFamily="18" charset="0"/>
            </a:endParaRPr>
          </a:p>
          <a:p>
            <a:r>
              <a:rPr lang="en-US" sz="3600" b="1" dirty="0">
                <a:effectLst/>
                <a:latin typeface="Garamond" panose="02020404030301010803" pitchFamily="18" charset="0"/>
              </a:rPr>
              <a:t>Measure results </a:t>
            </a:r>
          </a:p>
          <a:p>
            <a:r>
              <a:rPr lang="en-US" sz="3600" b="1" dirty="0">
                <a:latin typeface="Garamond" panose="02020404030301010803" pitchFamily="18" charset="0"/>
              </a:rPr>
              <a:t>Progress on the strategic plan is success in planning</a:t>
            </a:r>
            <a:endParaRPr lang="en-US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1735752-A579-1FEB-FF58-50354553A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2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94"/>
    </mc:Choice>
    <mc:Fallback xmlns="">
      <p:transition spd="slow" advTm="152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610AE-9B73-4E0A-9317-73CCB818B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84632"/>
            <a:ext cx="10363200" cy="636245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latin typeface="Garamond" panose="02020404030301010803" pitchFamily="18" charset="0"/>
              </a:rPr>
              <a:t>Roundtable observations</a:t>
            </a:r>
            <a:br>
              <a:rPr lang="en-US" sz="4400" b="1" dirty="0">
                <a:latin typeface="Garamond" panose="02020404030301010803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70406-E37E-44A8-8625-1B1D25D51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271" y="1120877"/>
            <a:ext cx="11380938" cy="551703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14400" b="1" dirty="0">
                <a:latin typeface="Garamond" panose="02020404030301010803" pitchFamily="18" charset="0"/>
              </a:rPr>
              <a:t>KEYS TO SUCCESS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12800" b="1" dirty="0">
                <a:latin typeface="Garamond" panose="02020404030301010803" pitchFamily="18" charset="0"/>
              </a:rPr>
              <a:t>Local-based strategic planning - identify, prioritize, fill capability gaps.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12800" b="1" dirty="0">
                <a:latin typeface="Garamond" panose="02020404030301010803" pitchFamily="18" charset="0"/>
              </a:rPr>
              <a:t>Emphasize community awareness and involving public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12800" b="1" dirty="0">
                <a:latin typeface="Garamond" panose="02020404030301010803" pitchFamily="18" charset="0"/>
              </a:rPr>
              <a:t>LEPCs/TEPCs are critical in developing assessments. 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12800" b="1" dirty="0">
                <a:latin typeface="Garamond" panose="02020404030301010803" pitchFamily="18" charset="0"/>
              </a:rPr>
              <a:t>Pursue community-based strategic planning to prioritize and fill capability gaps.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12800" b="1" dirty="0">
                <a:latin typeface="Garamond" panose="02020404030301010803" pitchFamily="18" charset="0"/>
              </a:rPr>
              <a:t>Measure Success!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ACD5C-F323-4295-A373-DD82A254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8AE480-D84F-490C-9BC0-1C03E516E9C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8896054-0F60-74E1-F582-6C4444A56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9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775"/>
    </mc:Choice>
    <mc:Fallback xmlns="">
      <p:transition spd="slow" advTm="113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0650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Measure Success as a Defense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098" y="1939159"/>
            <a:ext cx="6072776" cy="429131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</a:rPr>
              <a:t>UNEP Guidance 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https://www.sia-toolbox.net/file/unep-apell-handbook-2015pdf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</a:rPr>
              <a:t>EPA’s Measuring Success Document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http://www.epa.gov/sites/production/files/2013-08/documents/measuring_progress_lepc.pdf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5357" r="1" b="1"/>
          <a:stretch/>
        </p:blipFill>
        <p:spPr>
          <a:xfrm>
            <a:off x="6774511" y="480060"/>
            <a:ext cx="4929808" cy="5897880"/>
          </a:xfrm>
          <a:custGeom>
            <a:avLst/>
            <a:gdLst/>
            <a:ahLst/>
            <a:cxnLst/>
            <a:rect l="l" t="t" r="r" b="b"/>
            <a:pathLst>
              <a:path w="4929808" h="5897880">
                <a:moveTo>
                  <a:pt x="104535" y="0"/>
                </a:moveTo>
                <a:lnTo>
                  <a:pt x="2751151" y="0"/>
                </a:lnTo>
                <a:lnTo>
                  <a:pt x="4769032" y="0"/>
                </a:lnTo>
                <a:lnTo>
                  <a:pt x="4929808" y="0"/>
                </a:lnTo>
                <a:lnTo>
                  <a:pt x="4929808" y="5897880"/>
                </a:lnTo>
                <a:lnTo>
                  <a:pt x="4769032" y="5897880"/>
                </a:lnTo>
                <a:lnTo>
                  <a:pt x="2751151" y="5897880"/>
                </a:lnTo>
                <a:lnTo>
                  <a:pt x="0" y="5897880"/>
                </a:lnTo>
                <a:lnTo>
                  <a:pt x="0" y="5896985"/>
                </a:lnTo>
                <a:lnTo>
                  <a:pt x="103291" y="5896985"/>
                </a:lnTo>
                <a:lnTo>
                  <a:pt x="112340" y="5838313"/>
                </a:lnTo>
                <a:lnTo>
                  <a:pt x="123631" y="5762037"/>
                </a:lnTo>
                <a:lnTo>
                  <a:pt x="135550" y="5671232"/>
                </a:lnTo>
                <a:lnTo>
                  <a:pt x="149820" y="5563476"/>
                </a:lnTo>
                <a:lnTo>
                  <a:pt x="164875" y="5444219"/>
                </a:lnTo>
                <a:lnTo>
                  <a:pt x="180714" y="5309828"/>
                </a:lnTo>
                <a:lnTo>
                  <a:pt x="197494" y="5163329"/>
                </a:lnTo>
                <a:lnTo>
                  <a:pt x="214273" y="5004117"/>
                </a:lnTo>
                <a:lnTo>
                  <a:pt x="231367" y="4834615"/>
                </a:lnTo>
                <a:lnTo>
                  <a:pt x="247205" y="4651794"/>
                </a:lnTo>
                <a:lnTo>
                  <a:pt x="262417" y="4460498"/>
                </a:lnTo>
                <a:lnTo>
                  <a:pt x="276217" y="4258305"/>
                </a:lnTo>
                <a:lnTo>
                  <a:pt x="289390" y="4047637"/>
                </a:lnTo>
                <a:lnTo>
                  <a:pt x="301779" y="3827889"/>
                </a:lnTo>
                <a:lnTo>
                  <a:pt x="306170" y="3715291"/>
                </a:lnTo>
                <a:lnTo>
                  <a:pt x="311031" y="3600271"/>
                </a:lnTo>
                <a:lnTo>
                  <a:pt x="315579" y="3483435"/>
                </a:lnTo>
                <a:lnTo>
                  <a:pt x="318558" y="3365994"/>
                </a:lnTo>
                <a:lnTo>
                  <a:pt x="321224" y="3246131"/>
                </a:lnTo>
                <a:lnTo>
                  <a:pt x="324047" y="3125058"/>
                </a:lnTo>
                <a:lnTo>
                  <a:pt x="325929" y="3001563"/>
                </a:lnTo>
                <a:lnTo>
                  <a:pt x="325929" y="2876858"/>
                </a:lnTo>
                <a:lnTo>
                  <a:pt x="326870" y="2750941"/>
                </a:lnTo>
                <a:lnTo>
                  <a:pt x="325929" y="2623814"/>
                </a:lnTo>
                <a:lnTo>
                  <a:pt x="324047" y="2494871"/>
                </a:lnTo>
                <a:lnTo>
                  <a:pt x="322322" y="2365928"/>
                </a:lnTo>
                <a:lnTo>
                  <a:pt x="318558" y="2235169"/>
                </a:lnTo>
                <a:lnTo>
                  <a:pt x="314638" y="2103199"/>
                </a:lnTo>
                <a:lnTo>
                  <a:pt x="310090" y="1971229"/>
                </a:lnTo>
                <a:lnTo>
                  <a:pt x="303660" y="1838048"/>
                </a:lnTo>
                <a:lnTo>
                  <a:pt x="295976" y="1703656"/>
                </a:lnTo>
                <a:lnTo>
                  <a:pt x="288606" y="1568660"/>
                </a:lnTo>
                <a:lnTo>
                  <a:pt x="279197" y="1433663"/>
                </a:lnTo>
                <a:lnTo>
                  <a:pt x="267906" y="1296850"/>
                </a:lnTo>
                <a:lnTo>
                  <a:pt x="256615" y="1161853"/>
                </a:lnTo>
                <a:lnTo>
                  <a:pt x="243598" y="1024435"/>
                </a:lnTo>
                <a:lnTo>
                  <a:pt x="229328" y="886411"/>
                </a:lnTo>
                <a:lnTo>
                  <a:pt x="214273" y="750203"/>
                </a:lnTo>
                <a:lnTo>
                  <a:pt x="196709" y="612180"/>
                </a:lnTo>
                <a:lnTo>
                  <a:pt x="177891" y="474761"/>
                </a:lnTo>
                <a:lnTo>
                  <a:pt x="159229" y="336738"/>
                </a:lnTo>
                <a:lnTo>
                  <a:pt x="137432" y="199320"/>
                </a:lnTo>
                <a:lnTo>
                  <a:pt x="115163" y="62507"/>
                </a:lnTo>
                <a:close/>
              </a:path>
            </a:pathLst>
          </a:cu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FE55347-796F-EB57-665C-D4C533E58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63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2762">
        <p:fade/>
      </p:transition>
    </mc:Choice>
    <mc:Fallback xmlns="">
      <p:transition spd="med" advTm="327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CONTACT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848" y="2581729"/>
            <a:ext cx="10536303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latin typeface="Garamond" panose="02020404030301010803" pitchFamily="18" charset="0"/>
              </a:rPr>
              <a:t>Timothy Gablehouse</a:t>
            </a:r>
          </a:p>
          <a:p>
            <a:pPr marL="0" indent="0">
              <a:buNone/>
            </a:pPr>
            <a:r>
              <a:rPr lang="en-US" sz="2800" b="1" dirty="0">
                <a:latin typeface="Garamond" panose="02020404030301010803" pitchFamily="18" charset="0"/>
              </a:rPr>
              <a:t>tgablehouse@att.net or tgablehouse@gcgllc.com </a:t>
            </a:r>
          </a:p>
          <a:p>
            <a:pPr marL="0" indent="0">
              <a:buNone/>
            </a:pPr>
            <a:r>
              <a:rPr lang="en-US" sz="2800" b="1" dirty="0">
                <a:latin typeface="Garamond" panose="02020404030301010803" pitchFamily="18" charset="0"/>
              </a:rPr>
              <a:t>303.572.0050</a:t>
            </a:r>
          </a:p>
          <a:p>
            <a:pPr marL="0" indent="0">
              <a:buNone/>
            </a:pPr>
            <a:r>
              <a:rPr lang="en-US" sz="2800" b="1" dirty="0">
                <a:latin typeface="Garamond" panose="02020404030301010803" pitchFamily="18" charset="0"/>
              </a:rPr>
              <a:t>Let me know if you want to be on the email list or want documents.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66F6A3D-48D6-2D67-1697-B134F23EC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0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80"/>
    </mc:Choice>
    <mc:Fallback xmlns="">
      <p:transition spd="slow" advTm="23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CB9D9-1031-4DA7-9738-DBCC13645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27442"/>
          </a:xfrm>
        </p:spPr>
        <p:txBody>
          <a:bodyPr/>
          <a:lstStyle/>
          <a:p>
            <a:r>
              <a:rPr lang="en-US" sz="4000" b="1" dirty="0">
                <a:latin typeface="Garamond" panose="02020404030301010803" pitchFamily="18" charset="0"/>
              </a:rPr>
              <a:t>CRIMINAL ENFORCEMENT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7D0E3-0B5A-4643-95F5-5DCABB9E2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4" y="1657350"/>
            <a:ext cx="10887270" cy="4808765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Garamond" panose="02020404030301010803" pitchFamily="18" charset="0"/>
              </a:rPr>
              <a:t>Criminal charges and bigger fines more common</a:t>
            </a:r>
          </a:p>
          <a:p>
            <a:pPr lvl="1"/>
            <a:r>
              <a:rPr lang="en-US" sz="2800" b="1" dirty="0">
                <a:latin typeface="Garamond" panose="02020404030301010803" pitchFamily="18" charset="0"/>
              </a:rPr>
              <a:t>Higher expectations of accident prevention</a:t>
            </a:r>
          </a:p>
          <a:p>
            <a:r>
              <a:rPr lang="en-US" sz="3200" b="1" dirty="0">
                <a:latin typeface="Garamond" panose="02020404030301010803" pitchFamily="18" charset="0"/>
              </a:rPr>
              <a:t>Arkema and Intercontinental Terminals</a:t>
            </a:r>
          </a:p>
          <a:p>
            <a:pPr lvl="1"/>
            <a:r>
              <a:rPr lang="en-US" sz="2800" b="1" dirty="0">
                <a:latin typeface="Garamond" panose="02020404030301010803" pitchFamily="18" charset="0"/>
              </a:rPr>
              <a:t>Reckless assault</a:t>
            </a:r>
          </a:p>
          <a:p>
            <a:r>
              <a:rPr lang="en-US" sz="3200" b="1" dirty="0">
                <a:latin typeface="Garamond" panose="02020404030301010803" pitchFamily="18" charset="0"/>
              </a:rPr>
              <a:t>Federal charges against Midwest Grain Products and </a:t>
            </a:r>
            <a:r>
              <a:rPr lang="en-US" sz="3200" b="1" dirty="0" err="1">
                <a:latin typeface="Garamond" panose="02020404030301010803" pitchFamily="18" charset="0"/>
              </a:rPr>
              <a:t>Harcros</a:t>
            </a:r>
            <a:r>
              <a:rPr lang="en-US" sz="3200" b="1" dirty="0">
                <a:latin typeface="Garamond" panose="02020404030301010803" pitchFamily="18" charset="0"/>
              </a:rPr>
              <a:t>  </a:t>
            </a:r>
          </a:p>
          <a:p>
            <a:pPr lvl="1"/>
            <a:r>
              <a:rPr lang="en-US" sz="2800" b="1" dirty="0">
                <a:latin typeface="Garamond" panose="02020404030301010803" pitchFamily="18" charset="0"/>
              </a:rPr>
              <a:t>Knowing &amp; Negligence Releases Under The Clean Air Act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E7AEE6C-C553-C923-46E8-8C469C7589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7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37"/>
    </mc:Choice>
    <mc:Fallback xmlns="">
      <p:transition spd="slow" advTm="111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CB9D9-1031-4DA7-9738-DBCC13645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205740"/>
            <a:ext cx="8761413" cy="708660"/>
          </a:xfrm>
        </p:spPr>
        <p:txBody>
          <a:bodyPr anchor="b"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CRIMINAL ENFORCEMENT - 2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7D0E3-0B5A-4643-95F5-5DCABB9E2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1062990"/>
            <a:ext cx="10887710" cy="5313583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PG&amp;E Guilty For Reckless Maintenance Of Power Lines</a:t>
            </a:r>
          </a:p>
          <a:p>
            <a:pPr lvl="1"/>
            <a:r>
              <a:rPr lang="en-US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Fines and Probation	</a:t>
            </a:r>
          </a:p>
          <a:p>
            <a:pPr lvl="1"/>
            <a:r>
              <a:rPr lang="en-US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In 2022 Judge Finds That They Violated Probation	</a:t>
            </a:r>
          </a:p>
          <a:p>
            <a:pPr lvl="2"/>
            <a:r>
              <a:rPr lang="en-US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More fines and threatened jail time</a:t>
            </a:r>
          </a:p>
          <a:p>
            <a:pPr lvl="2"/>
            <a:r>
              <a:rPr lang="en-US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Paid $ millions to escape more charges</a:t>
            </a:r>
          </a:p>
          <a:p>
            <a:r>
              <a:rPr lang="en-US" sz="3200" b="1" i="0" u="none" strike="noStrike" baseline="0" dirty="0" err="1">
                <a:solidFill>
                  <a:schemeClr val="tx1"/>
                </a:solidFill>
                <a:latin typeface="Garamond" panose="02020404030301010803" pitchFamily="18" charset="0"/>
              </a:rPr>
              <a:t>Aghorn</a:t>
            </a:r>
            <a:r>
              <a:rPr lang="en-US" sz="3200" b="1" i="0" u="none" strike="noStrike" baseline="0" dirty="0">
                <a:solidFill>
                  <a:schemeClr val="tx1"/>
                </a:solidFill>
                <a:latin typeface="Garamond" panose="02020404030301010803" pitchFamily="18" charset="0"/>
              </a:rPr>
              <a:t> Operating Inc. and VP indicted for </a:t>
            </a:r>
            <a:r>
              <a:rPr lang="en-US" sz="3200" b="1" dirty="0">
                <a:latin typeface="Garamond" panose="02020404030301010803" pitchFamily="18" charset="0"/>
              </a:rPr>
              <a:t>H</a:t>
            </a:r>
            <a:r>
              <a:rPr lang="en-US" sz="3200" b="1" baseline="30000" dirty="0">
                <a:latin typeface="Garamond" panose="02020404030301010803" pitchFamily="18" charset="0"/>
              </a:rPr>
              <a:t>2</a:t>
            </a:r>
            <a:r>
              <a:rPr lang="en-US" sz="3200" b="1" dirty="0">
                <a:latin typeface="Garamond" panose="02020404030301010803" pitchFamily="18" charset="0"/>
              </a:rPr>
              <a:t>S release &amp;</a:t>
            </a:r>
            <a:r>
              <a:rPr lang="en-US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 OSHA crimes </a:t>
            </a:r>
            <a:r>
              <a:rPr lang="en-US" sz="3200" b="1" i="0" u="none" strike="noStrike" baseline="0" dirty="0">
                <a:solidFill>
                  <a:schemeClr val="tx1"/>
                </a:solidFill>
                <a:latin typeface="Garamond" panose="02020404030301010803" pitchFamily="18" charset="0"/>
              </a:rPr>
              <a:t>in an incident with two deaths.</a:t>
            </a:r>
          </a:p>
          <a:p>
            <a:pPr lvl="1"/>
            <a:r>
              <a:rPr lang="en-US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CSB Video</a:t>
            </a:r>
            <a:endParaRPr lang="en-US" sz="2400" b="1" i="0" u="none" strike="noStrike" baseline="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B056A31-CEDA-F566-C562-B88470234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0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14"/>
    </mc:Choice>
    <mc:Fallback xmlns="">
      <p:transition spd="slow" advTm="106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B30FF-CF82-49C5-88E8-344689B24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654" y="363221"/>
            <a:ext cx="8761413" cy="568960"/>
          </a:xfrm>
        </p:spPr>
        <p:txBody>
          <a:bodyPr anchor="b"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FLINT WATER </a:t>
            </a:r>
            <a:r>
              <a:rPr lang="en-US" b="1" dirty="0"/>
              <a:t>– Criminal Charges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4F43C-BA01-4972-8661-F662EE5C2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80" y="932182"/>
            <a:ext cx="10826432" cy="5562598"/>
          </a:xfrm>
        </p:spPr>
        <p:txBody>
          <a:bodyPr anchor="ctr"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n-US" sz="3200" b="1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Nine City and State employees indicted:  (reckless behavior)</a:t>
            </a:r>
          </a:p>
          <a:p>
            <a:pPr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Two Former City of Flint Emergency Managers</a:t>
            </a:r>
          </a:p>
          <a:p>
            <a:pPr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Former Director of the City of Flint Dept of Public Works</a:t>
            </a:r>
          </a:p>
          <a:p>
            <a:pPr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Former Governor of Michigan</a:t>
            </a:r>
          </a:p>
          <a:p>
            <a:pPr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Former Director, MI Dept of Health and Human Services  </a:t>
            </a:r>
          </a:p>
          <a:p>
            <a:pPr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Former Chief Medical Executive, MI Dept of Health </a:t>
            </a:r>
          </a:p>
          <a:p>
            <a:pPr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400" b="1" dirty="0">
              <a:latin typeface="Garamond" panose="02020404030301010803" pitchFamily="18" charset="0"/>
            </a:endParaRPr>
          </a:p>
          <a:p>
            <a:pPr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400" b="1" dirty="0">
                <a:latin typeface="Garamond" panose="02020404030301010803" pitchFamily="18" charset="0"/>
              </a:rPr>
              <a:t>Largely dismissed 12/22 on procedural grounds. Grand Jury meeting again. </a:t>
            </a:r>
            <a:endParaRPr lang="en-US" sz="3400" b="1" i="0" dirty="0">
              <a:solidFill>
                <a:schemeClr val="tx1"/>
              </a:solidFill>
              <a:effectLst/>
              <a:latin typeface="Garamond" panose="02020404030301010803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6202A3D-B544-8676-B0FD-E9AD8E104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9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39"/>
    </mc:Choice>
    <mc:Fallback xmlns="">
      <p:transition spd="slow" advTm="80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0EDCB-1DEC-405B-8BFC-36A1B008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8872"/>
          </a:xfrm>
        </p:spPr>
        <p:txBody>
          <a:bodyPr/>
          <a:lstStyle/>
          <a:p>
            <a:r>
              <a:rPr lang="en-US" b="1" dirty="0"/>
              <a:t>FLINT WATER – Civil Claims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910BA-1714-4B4B-AA14-C9AD3CDC3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53" y="1577339"/>
            <a:ext cx="11402008" cy="479080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Garamond" panose="02020404030301010803" pitchFamily="18" charset="0"/>
              </a:rPr>
              <a:t>GOVERNMENT EMPLOYEES CAN BE SUED</a:t>
            </a:r>
          </a:p>
          <a:p>
            <a:pPr lvl="1"/>
            <a:r>
              <a:rPr lang="en-US" sz="3200" b="1" dirty="0">
                <a:latin typeface="Garamond" panose="02020404030301010803" pitchFamily="18" charset="0"/>
              </a:rPr>
              <a:t>Employees negligently/recklessly responded</a:t>
            </a:r>
          </a:p>
          <a:p>
            <a:pPr lvl="1"/>
            <a:r>
              <a:rPr lang="en-US" sz="3200" b="1" dirty="0">
                <a:latin typeface="Garamond" panose="02020404030301010803" pitchFamily="18" charset="0"/>
              </a:rPr>
              <a:t>EPA employee’s reassurances were negligent/reckless</a:t>
            </a:r>
          </a:p>
          <a:p>
            <a:r>
              <a:rPr lang="en-US" sz="3200" b="1" dirty="0">
                <a:latin typeface="Garamond" panose="02020404030301010803" pitchFamily="18" charset="0"/>
              </a:rPr>
              <a:t>CIVIL CLAIMS AGAINST EPA ALSO SUSTAINED</a:t>
            </a:r>
          </a:p>
          <a:p>
            <a:pPr lvl="1"/>
            <a:r>
              <a:rPr lang="en-US" sz="3200" b="1" dirty="0">
                <a:latin typeface="Garamond" panose="02020404030301010803" pitchFamily="18" charset="0"/>
              </a:rPr>
              <a:t>Failed to address imminent hazards</a:t>
            </a:r>
          </a:p>
          <a:p>
            <a:pPr lvl="1"/>
            <a:r>
              <a:rPr lang="en-US" sz="3200" b="1" dirty="0">
                <a:latin typeface="Garamond" panose="02020404030301010803" pitchFamily="18" charset="0"/>
              </a:rPr>
              <a:t>Failed to adequately “supervise” State agency’s actions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AD12936-1B78-65A4-824C-A2B94E33E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4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95"/>
    </mc:Choice>
    <mc:Fallback xmlns="">
      <p:transition spd="slow" advTm="92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0EDCB-1DEC-405B-8BFC-36A1B008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4" y="484718"/>
            <a:ext cx="9327989" cy="706964"/>
          </a:xfrm>
        </p:spPr>
        <p:txBody>
          <a:bodyPr/>
          <a:lstStyle/>
          <a:p>
            <a:r>
              <a:rPr lang="en-US" b="1" dirty="0"/>
              <a:t>FLINT WATER – Civil Claims - 2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910BA-1714-4B4B-AA14-C9AD3CDC3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53" y="1623060"/>
            <a:ext cx="11402008" cy="439674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STATE EMPLOYEES CAN BE SUED</a:t>
            </a:r>
          </a:p>
          <a:p>
            <a:pPr lvl="1"/>
            <a:r>
              <a:rPr lang="en-US" sz="3200" b="1" dirty="0">
                <a:latin typeface="Garamond" panose="02020404030301010803" pitchFamily="18" charset="0"/>
              </a:rPr>
              <a:t>Officials and employees were alleged to be reckless </a:t>
            </a:r>
          </a:p>
          <a:p>
            <a:pPr lvl="1"/>
            <a:r>
              <a:rPr lang="en-US" sz="3200" b="1" dirty="0">
                <a:latin typeface="Garamond" panose="02020404030301010803" pitchFamily="18" charset="0"/>
              </a:rPr>
              <a:t>Governor, department heads and individual employees</a:t>
            </a:r>
          </a:p>
          <a:p>
            <a:pPr lvl="2"/>
            <a:r>
              <a:rPr lang="en-US" sz="3000" b="1" dirty="0">
                <a:latin typeface="Garamond" panose="02020404030301010803" pitchFamily="18" charset="0"/>
              </a:rPr>
              <a:t>Pled 5</a:t>
            </a:r>
            <a:r>
              <a:rPr lang="en-US" sz="3000" b="1" baseline="30000" dirty="0">
                <a:latin typeface="Garamond" panose="02020404030301010803" pitchFamily="18" charset="0"/>
              </a:rPr>
              <a:t>th</a:t>
            </a:r>
            <a:r>
              <a:rPr lang="en-US" sz="3000" b="1" dirty="0">
                <a:latin typeface="Garamond" panose="02020404030301010803" pitchFamily="18" charset="0"/>
              </a:rPr>
              <a:t> amendment to avoid depositions &amp; testimony</a:t>
            </a:r>
          </a:p>
          <a:p>
            <a:r>
              <a:rPr lang="en-US" sz="3400" b="1" dirty="0">
                <a:latin typeface="Garamond" panose="02020404030301010803" pitchFamily="18" charset="0"/>
              </a:rPr>
              <a:t>INVERSE CONDEMNATION CLAIMS</a:t>
            </a:r>
          </a:p>
          <a:p>
            <a:pPr lvl="1"/>
            <a:r>
              <a:rPr lang="en-US" sz="3200" b="1" dirty="0">
                <a:latin typeface="Garamond" panose="02020404030301010803" pitchFamily="18" charset="0"/>
              </a:rPr>
              <a:t>State environment &amp; health agencies, Governor and City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508ED4C-9F5C-F646-F08A-78801D414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69"/>
    </mc:Choice>
    <mc:Fallback xmlns="">
      <p:transition spd="slow" advTm="91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CE094-76F2-43E7-A815-F975E2DD2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24" y="409712"/>
            <a:ext cx="8761413" cy="556758"/>
          </a:xfrm>
        </p:spPr>
        <p:txBody>
          <a:bodyPr anchor="b">
            <a:normAutofit fontScale="90000"/>
          </a:bodyPr>
          <a:lstStyle/>
          <a:p>
            <a:r>
              <a:rPr lang="en-US" sz="4400" b="1" dirty="0">
                <a:solidFill>
                  <a:schemeClr val="tx2"/>
                </a:solidFill>
              </a:rPr>
              <a:t>CHEMICAL RELEASE FINES</a:t>
            </a:r>
            <a:r>
              <a:rPr lang="en-US" b="1" dirty="0">
                <a:solidFill>
                  <a:schemeClr val="tx2"/>
                </a:solidFill>
              </a:rPr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D6CD-58E6-41A6-86F5-F395F1A6A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097280"/>
            <a:ext cx="10995660" cy="5351008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Georgia nitrogen release kills six</a:t>
            </a:r>
          </a:p>
          <a:p>
            <a:r>
              <a:rPr lang="en-US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Total fines of over $1MM </a:t>
            </a:r>
          </a:p>
          <a:p>
            <a:pPr lvl="2">
              <a:spcBef>
                <a:spcPts val="600"/>
              </a:spcBef>
            </a:pPr>
            <a:r>
              <a:rPr lang="en-US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Facility operating the refrigeration system</a:t>
            </a:r>
          </a:p>
          <a:p>
            <a:pPr lvl="2">
              <a:spcBef>
                <a:spcPts val="600"/>
              </a:spcBef>
            </a:pPr>
            <a:r>
              <a:rPr lang="en-US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Company that cleaned the equipment</a:t>
            </a:r>
          </a:p>
          <a:p>
            <a:pPr lvl="2">
              <a:spcBef>
                <a:spcPts val="600"/>
              </a:spcBef>
            </a:pPr>
            <a:r>
              <a:rPr lang="en-US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Company that built &amp; serviced the system</a:t>
            </a:r>
          </a:p>
          <a:p>
            <a:r>
              <a:rPr lang="en-US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Deliberate indifference – </a:t>
            </a:r>
          </a:p>
          <a:p>
            <a:pPr lvl="2"/>
            <a:r>
              <a:rPr lang="en-US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Safety manager position unfilled</a:t>
            </a:r>
          </a:p>
          <a:p>
            <a:r>
              <a:rPr lang="en-US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Criminal investigation underway</a:t>
            </a:r>
            <a:endParaRPr lang="en-US" sz="28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7D984C8-EF99-258E-7DCD-4FEB15B0A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00"/>
    </mc:Choice>
    <mc:Fallback xmlns="">
      <p:transition spd="slow" advTm="100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1_Crop">
  <a:themeElements>
    <a:clrScheme name="Crop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ppt/theme/theme4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4916</TotalTime>
  <Words>1433</Words>
  <Application>Microsoft Office PowerPoint</Application>
  <PresentationFormat>Widescreen</PresentationFormat>
  <Paragraphs>219</Paragraphs>
  <Slides>31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Arial</vt:lpstr>
      <vt:lpstr>Book Antiqua</vt:lpstr>
      <vt:lpstr>Calibri</vt:lpstr>
      <vt:lpstr>Calibri Light</vt:lpstr>
      <vt:lpstr>Century Gothic</vt:lpstr>
      <vt:lpstr>Franklin Gothic Book</vt:lpstr>
      <vt:lpstr>Garamond</vt:lpstr>
      <vt:lpstr>GothamLight</vt:lpstr>
      <vt:lpstr>Rockwell</vt:lpstr>
      <vt:lpstr>Rockwell Condensed</vt:lpstr>
      <vt:lpstr>Wingdings</vt:lpstr>
      <vt:lpstr>Wingdings 3</vt:lpstr>
      <vt:lpstr>Crop</vt:lpstr>
      <vt:lpstr>Wood Type</vt:lpstr>
      <vt:lpstr>1_Crop</vt:lpstr>
      <vt:lpstr>Ion</vt:lpstr>
      <vt:lpstr>NASTTPO Conference  April 2023</vt:lpstr>
      <vt:lpstr>IAFC/PHMSA HAZMAT ROUNDTABLE REPORT</vt:lpstr>
      <vt:lpstr>Roundtable observations </vt:lpstr>
      <vt:lpstr>CRIMINAL ENFORCEMENT </vt:lpstr>
      <vt:lpstr>CRIMINAL ENFORCEMENT - 2 </vt:lpstr>
      <vt:lpstr>FLINT WATER – Criminal Charges</vt:lpstr>
      <vt:lpstr>FLINT WATER – Civil Claims</vt:lpstr>
      <vt:lpstr>FLINT WATER – Civil Claims - 2</vt:lpstr>
      <vt:lpstr>CHEMICAL RELEASE FINES </vt:lpstr>
      <vt:lpstr>OTHER LITIGATION </vt:lpstr>
      <vt:lpstr>EPCRA LITIGATION </vt:lpstr>
      <vt:lpstr>SUING SERCs &amp; LEPCs</vt:lpstr>
      <vt:lpstr>SERCs, LEPCs &amp; CIVIL RIGHTS</vt:lpstr>
      <vt:lpstr>CIVIL RIGHTS &amp; EJ LITIGATION</vt:lpstr>
      <vt:lpstr>REGULATORY ACTIONS</vt:lpstr>
      <vt:lpstr>CWA WORST CASE PROPOSAL</vt:lpstr>
      <vt:lpstr>NASTTPO COMMENTS</vt:lpstr>
      <vt:lpstr>MORE NASTTPO COMMENTS</vt:lpstr>
      <vt:lpstr>PRESSURE ON EPA TO EXPAND RMP</vt:lpstr>
      <vt:lpstr>AND THAT’S WHAT EPA DID</vt:lpstr>
      <vt:lpstr>EPA Retail Fertilizer Exemption Guidance </vt:lpstr>
      <vt:lpstr>THE NEXT BIG THINGS</vt:lpstr>
      <vt:lpstr>CPG 101 Ver. 3.0</vt:lpstr>
      <vt:lpstr>Local Officials Guide</vt:lpstr>
      <vt:lpstr>EPA EJ ACTION PLAN</vt:lpstr>
      <vt:lpstr>CLIMATE CHANGE RISKS FOR CHEMICAL RELEASES</vt:lpstr>
      <vt:lpstr>EPA EXPECTATIONS – CLIMATE CHANGE</vt:lpstr>
      <vt:lpstr>AVOIDING CIVIL RIGHTS CLAIMS</vt:lpstr>
      <vt:lpstr>Strategic Planning and Measuring Success As a Defense</vt:lpstr>
      <vt:lpstr>Measure Success as a Defense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Gablehouse</dc:creator>
  <cp:lastModifiedBy>cameoadmin</cp:lastModifiedBy>
  <cp:revision>117</cp:revision>
  <cp:lastPrinted>2022-10-16T21:56:00Z</cp:lastPrinted>
  <dcterms:created xsi:type="dcterms:W3CDTF">2018-09-05T22:04:21Z</dcterms:created>
  <dcterms:modified xsi:type="dcterms:W3CDTF">2023-04-18T13:21:46Z</dcterms:modified>
</cp:coreProperties>
</file>